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61" r:id="rId4"/>
    <p:sldId id="262" r:id="rId5"/>
    <p:sldId id="265" r:id="rId6"/>
    <p:sldId id="259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64" y="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20.10.16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9" name="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20.10.16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_________Microsoft_Word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85293"/>
              </p:ext>
            </p:extLst>
          </p:nvPr>
        </p:nvGraphicFramePr>
        <p:xfrm>
          <a:off x="819401" y="311939"/>
          <a:ext cx="8132551" cy="485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6146800" imgH="3467100" progId="Word.Document.12">
                  <p:embed/>
                </p:oleObj>
              </mc:Choice>
              <mc:Fallback>
                <p:oleObj name="Документ" r:id="rId4" imgW="61468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401" y="311939"/>
                        <a:ext cx="8132551" cy="4850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42076" y="6027003"/>
            <a:ext cx="6971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Сообщение подготовлено Поповой Л.В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Музей Землеведения МГУ имени М.В. Ломоносова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359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 экрана 2016-10-18 в 22.27.5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 b="11975"/>
          <a:stretch/>
        </p:blipFill>
        <p:spPr>
          <a:xfrm>
            <a:off x="57150" y="778503"/>
            <a:ext cx="9086850" cy="4867582"/>
          </a:xfrm>
        </p:spPr>
      </p:pic>
    </p:spTree>
    <p:extLst>
      <p:ext uri="{BB962C8B-B14F-4D97-AF65-F5344CB8AC3E}">
        <p14:creationId xmlns:p14="http://schemas.microsoft.com/office/powerpoint/2010/main" val="231718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 экрана 2016-10-18 в 22.23.4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3982" r="1182" b="29017"/>
          <a:stretch/>
        </p:blipFill>
        <p:spPr>
          <a:xfrm>
            <a:off x="98369" y="430225"/>
            <a:ext cx="8835319" cy="3790084"/>
          </a:xfrm>
        </p:spPr>
      </p:pic>
      <p:sp>
        <p:nvSpPr>
          <p:cNvPr id="5" name="Прямоугольник 4"/>
          <p:cNvSpPr/>
          <p:nvPr/>
        </p:nvSpPr>
        <p:spPr>
          <a:xfrm>
            <a:off x="1435608" y="4744789"/>
            <a:ext cx="6584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900 официальных представителей из 56 стран</a:t>
            </a:r>
          </a:p>
        </p:txBody>
      </p:sp>
    </p:spTree>
    <p:extLst>
      <p:ext uri="{BB962C8B-B14F-4D97-AF65-F5344CB8AC3E}">
        <p14:creationId xmlns:p14="http://schemas.microsoft.com/office/powerpoint/2010/main" val="145377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 экрана 2016-10-18 в 22.26.2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7638" r="17216" b="11094"/>
          <a:stretch/>
        </p:blipFill>
        <p:spPr>
          <a:xfrm>
            <a:off x="42627" y="0"/>
            <a:ext cx="5408045" cy="3421318"/>
          </a:xfrm>
        </p:spPr>
      </p:pic>
      <p:pic>
        <p:nvPicPr>
          <p:cNvPr id="5" name="Содержимое 3" descr="Снимок экрана 2016-10-18 в 22.26.4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9530" r="17215" b="7679"/>
          <a:stretch/>
        </p:blipFill>
        <p:spPr>
          <a:xfrm>
            <a:off x="3756439" y="2904023"/>
            <a:ext cx="5387561" cy="39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7600" y="1536175"/>
            <a:ext cx="72517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30000" dirty="0"/>
              <a:t>П</a:t>
            </a:r>
            <a:r>
              <a:rPr lang="ru-RU" sz="2400" b="1" baseline="30000" dirty="0" smtClean="0"/>
              <a:t>овестка </a:t>
            </a:r>
            <a:r>
              <a:rPr lang="ru-RU" sz="2400" b="1" baseline="30000" dirty="0"/>
              <a:t>дня</a:t>
            </a:r>
          </a:p>
          <a:p>
            <a:pPr marL="457200" indent="-457200">
              <a:buAutoNum type="arabicPeriod"/>
            </a:pPr>
            <a:r>
              <a:rPr lang="ru-RU" sz="2400" baseline="30000" dirty="0" smtClean="0"/>
              <a:t>Открытие Конференции и утверждение повестки дня.</a:t>
            </a:r>
          </a:p>
          <a:p>
            <a:pPr marL="457200" indent="-457200">
              <a:buAutoNum type="arabicPeriod"/>
            </a:pPr>
            <a:endParaRPr lang="ru-RU" sz="2400" b="1" baseline="30000" dirty="0"/>
          </a:p>
          <a:p>
            <a:r>
              <a:rPr lang="ru-RU" sz="2400" b="1" baseline="30000" dirty="0"/>
              <a:t>2. Экологическое измерение Повестки дня в области </a:t>
            </a:r>
            <a:r>
              <a:rPr lang="ru-RU" sz="2400" b="1" baseline="30000" dirty="0" err="1"/>
              <a:t>устойчивого</a:t>
            </a:r>
            <a:r>
              <a:rPr lang="ru-RU" sz="2400" b="1" baseline="30000" dirty="0"/>
              <a:t> развития на период до 2030 года – продвижение вперед в </a:t>
            </a:r>
            <a:r>
              <a:rPr lang="ru-RU" sz="2400" b="1" baseline="30000" dirty="0" err="1"/>
              <a:t>Панъевропейском</a:t>
            </a:r>
            <a:r>
              <a:rPr lang="ru-RU" sz="2400" b="1" baseline="30000" dirty="0"/>
              <a:t> </a:t>
            </a:r>
            <a:r>
              <a:rPr lang="ru-RU" sz="2400" b="1" baseline="30000" dirty="0" smtClean="0"/>
              <a:t>регионе</a:t>
            </a:r>
            <a:r>
              <a:rPr lang="ru-RU" sz="2400" baseline="30000" dirty="0"/>
              <a:t>:</a:t>
            </a:r>
          </a:p>
          <a:p>
            <a:r>
              <a:rPr lang="ru-RU" sz="2400" baseline="30000" dirty="0"/>
              <a:t>а) многосторонние природоохранные соглашения, механизмы, меры политики и учреждения, поддерживающие осуществление </a:t>
            </a:r>
            <a:r>
              <a:rPr lang="ru-RU" sz="2400" baseline="30000" dirty="0" smtClean="0"/>
              <a:t>Повестки </a:t>
            </a:r>
            <a:r>
              <a:rPr lang="ru-RU" sz="2400" baseline="30000" dirty="0"/>
              <a:t>дня в области </a:t>
            </a:r>
            <a:r>
              <a:rPr lang="ru-RU" sz="2400" baseline="30000" dirty="0" err="1"/>
              <a:t>устойчивого</a:t>
            </a:r>
            <a:r>
              <a:rPr lang="ru-RU" sz="2400" baseline="30000" dirty="0"/>
              <a:t> развития на период до 2030 года;</a:t>
            </a:r>
          </a:p>
          <a:p>
            <a:r>
              <a:rPr lang="ru-RU" sz="2400" baseline="30000" dirty="0" err="1"/>
              <a:t>b</a:t>
            </a:r>
            <a:r>
              <a:rPr lang="ru-RU" sz="2400" baseline="30000" dirty="0"/>
              <a:t>) осуществление контроля за состоянием </a:t>
            </a:r>
            <a:r>
              <a:rPr lang="ru-RU" sz="2400" baseline="30000" dirty="0" err="1"/>
              <a:t>окружающеи</a:t>
            </a:r>
            <a:r>
              <a:rPr lang="ru-RU" sz="2400" baseline="30000" dirty="0"/>
              <a:t>̆ среды в </a:t>
            </a:r>
            <a:r>
              <a:rPr lang="ru-RU" sz="2400" baseline="30000" dirty="0" err="1"/>
              <a:t>Панъевропейском</a:t>
            </a:r>
            <a:r>
              <a:rPr lang="ru-RU" sz="2400" baseline="30000" dirty="0"/>
              <a:t> регионе</a:t>
            </a:r>
            <a:r>
              <a:rPr lang="ru-RU" sz="2400" baseline="30000" dirty="0" smtClean="0"/>
              <a:t>.</a:t>
            </a:r>
          </a:p>
          <a:p>
            <a:endParaRPr lang="ru-RU" sz="2400" baseline="30000" dirty="0"/>
          </a:p>
          <a:p>
            <a:r>
              <a:rPr lang="ru-RU" sz="2400" baseline="30000" dirty="0"/>
              <a:t>3. </a:t>
            </a:r>
            <a:r>
              <a:rPr lang="ru-RU" sz="2400" b="1" baseline="30000" dirty="0"/>
              <a:t>На пути к формированию нового общества: 10 лет образованию в </a:t>
            </a:r>
            <a:r>
              <a:rPr lang="ru-RU" sz="2400" b="1" baseline="30000" dirty="0" smtClean="0"/>
              <a:t>интересах </a:t>
            </a:r>
            <a:r>
              <a:rPr lang="ru-RU" sz="2400" b="1" baseline="30000" dirty="0" err="1"/>
              <a:t>устойчивого</a:t>
            </a:r>
            <a:r>
              <a:rPr lang="ru-RU" sz="2400" b="1" baseline="30000" dirty="0"/>
              <a:t> развития</a:t>
            </a:r>
            <a:r>
              <a:rPr lang="ru-RU" sz="2400" baseline="30000" dirty="0" smtClean="0"/>
              <a:t>.</a:t>
            </a:r>
          </a:p>
          <a:p>
            <a:endParaRPr lang="ru-RU" sz="2400" baseline="30000" dirty="0"/>
          </a:p>
          <a:p>
            <a:r>
              <a:rPr lang="ru-RU" sz="2400" baseline="30000" dirty="0"/>
              <a:t>4. </a:t>
            </a:r>
            <a:r>
              <a:rPr lang="ru-RU" sz="2400" b="1" baseline="30000" dirty="0" err="1"/>
              <a:t>Экологизация</a:t>
            </a:r>
            <a:r>
              <a:rPr lang="ru-RU" sz="2400" b="1" baseline="30000" dirty="0"/>
              <a:t> экономики в </a:t>
            </a:r>
            <a:r>
              <a:rPr lang="ru-RU" sz="2400" b="1" baseline="30000" dirty="0" err="1"/>
              <a:t>Панъевропейском</a:t>
            </a:r>
            <a:r>
              <a:rPr lang="ru-RU" sz="2400" b="1" baseline="30000" dirty="0"/>
              <a:t> регионе</a:t>
            </a:r>
            <a:r>
              <a:rPr lang="ru-RU" sz="2400" baseline="30000" dirty="0" smtClean="0"/>
              <a:t>.</a:t>
            </a:r>
          </a:p>
          <a:p>
            <a:endParaRPr lang="ru-RU" sz="2400" baseline="30000" dirty="0"/>
          </a:p>
          <a:p>
            <a:r>
              <a:rPr lang="ru-RU" sz="2400" baseline="30000" dirty="0"/>
              <a:t>5. </a:t>
            </a:r>
            <a:r>
              <a:rPr lang="ru-RU" sz="2400" b="1" baseline="30000" dirty="0"/>
              <a:t>Повышение качества воздуха в интересах улучшения состояния </a:t>
            </a:r>
            <a:r>
              <a:rPr lang="ru-RU" sz="2400" b="1" baseline="30000" dirty="0" err="1" smtClean="0"/>
              <a:t>окружающеи</a:t>
            </a:r>
            <a:r>
              <a:rPr lang="ru-RU" sz="2400" b="1" baseline="30000" dirty="0" smtClean="0"/>
              <a:t>̆ </a:t>
            </a:r>
            <a:r>
              <a:rPr lang="ru-RU" sz="2400" b="1" baseline="30000" dirty="0"/>
              <a:t>среды и здоровья человека.</a:t>
            </a:r>
          </a:p>
          <a:p>
            <a:r>
              <a:rPr lang="ru-RU" sz="2400" b="1" baseline="30000" dirty="0"/>
              <a:t>6</a:t>
            </a:r>
            <a:r>
              <a:rPr lang="ru-RU" sz="2400" baseline="30000" dirty="0"/>
              <a:t>. Представление информации об итогах тематических заседаний.</a:t>
            </a:r>
          </a:p>
          <a:p>
            <a:r>
              <a:rPr lang="ru-RU" sz="2400" baseline="30000" dirty="0"/>
              <a:t>7. Утверждение итогов Конференции.</a:t>
            </a:r>
          </a:p>
          <a:p>
            <a:r>
              <a:rPr lang="ru-RU" sz="2400" baseline="30000" dirty="0"/>
              <a:t>8. Закрытие Конференции.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223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 экрана 2016-10-18 в 22.20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3595" r="1195" b="10111"/>
          <a:stretch/>
        </p:blipFill>
        <p:spPr>
          <a:xfrm>
            <a:off x="7990" y="274639"/>
            <a:ext cx="9136010" cy="6281180"/>
          </a:xfrm>
        </p:spPr>
      </p:pic>
    </p:spTree>
    <p:extLst>
      <p:ext uri="{BB962C8B-B14F-4D97-AF65-F5344CB8AC3E}">
        <p14:creationId xmlns:p14="http://schemas.microsoft.com/office/powerpoint/2010/main" val="223060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3614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aseline="30000" dirty="0"/>
              <a:t>Восьмая Конференция министров</a:t>
            </a:r>
          </a:p>
          <a:p>
            <a:pPr algn="ctr"/>
            <a:r>
              <a:rPr lang="ru-RU" sz="2000" baseline="30000" dirty="0"/>
              <a:t>«Окружающая среда для Европы»</a:t>
            </a:r>
          </a:p>
          <a:p>
            <a:pPr algn="ctr"/>
            <a:r>
              <a:rPr lang="ru-RU" sz="2000" baseline="30000" dirty="0"/>
              <a:t>Батуми, Грузия, 8–10 июня 2016 года</a:t>
            </a:r>
          </a:p>
          <a:p>
            <a:pPr algn="ctr"/>
            <a:r>
              <a:rPr lang="ru-RU" sz="2000" baseline="30000" dirty="0"/>
              <a:t>Пункт 3 </a:t>
            </a:r>
            <a:r>
              <a:rPr lang="ru-RU" sz="2000" baseline="30000" dirty="0" err="1"/>
              <a:t>предварительнои</a:t>
            </a:r>
            <a:r>
              <a:rPr lang="ru-RU" sz="2000" baseline="30000" dirty="0"/>
              <a:t>̆ повестки дня</a:t>
            </a:r>
          </a:p>
          <a:p>
            <a:pPr algn="ctr"/>
            <a:r>
              <a:rPr lang="ru-RU" sz="2000" b="1" baseline="30000" dirty="0"/>
              <a:t>На пути к формированию нового общества: 10 лет образованию в интересах </a:t>
            </a:r>
            <a:r>
              <a:rPr lang="ru-RU" sz="2000" b="1" baseline="30000" dirty="0" err="1"/>
              <a:t>устойчивого</a:t>
            </a:r>
            <a:r>
              <a:rPr lang="ru-RU" sz="2000" b="1" baseline="30000" dirty="0"/>
              <a:t> </a:t>
            </a:r>
            <a:r>
              <a:rPr lang="ru-RU" sz="2000" b="1" baseline="30000" dirty="0" smtClean="0"/>
              <a:t>развития</a:t>
            </a:r>
          </a:p>
          <a:p>
            <a:endParaRPr lang="ru-RU" sz="2000" b="1" baseline="30000" dirty="0"/>
          </a:p>
          <a:p>
            <a:r>
              <a:rPr lang="ru-RU" sz="2000" b="1" baseline="30000" dirty="0"/>
              <a:t>Проект Батумского заявления министров по образованию в интересах </a:t>
            </a:r>
            <a:r>
              <a:rPr lang="ru-RU" sz="2000" b="1" baseline="30000" dirty="0" err="1"/>
              <a:t>устойчивого</a:t>
            </a:r>
            <a:r>
              <a:rPr lang="ru-RU" sz="2000" b="1" baseline="30000" dirty="0"/>
              <a:t> развития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11579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baseline="30000" dirty="0"/>
              <a:t>Обзор процессов и мероприятий в рамках подпрограммы по </a:t>
            </a:r>
            <a:r>
              <a:rPr lang="ru-RU" sz="2000" b="1" baseline="30000" dirty="0" err="1"/>
              <a:t>окружающеи</a:t>
            </a:r>
            <a:r>
              <a:rPr lang="ru-RU" sz="2000" b="1" baseline="30000" dirty="0"/>
              <a:t>̆ среде, оказывающих </a:t>
            </a:r>
            <a:r>
              <a:rPr lang="ru-RU" sz="2000" b="1" baseline="30000" dirty="0" err="1"/>
              <a:t>содействие</a:t>
            </a:r>
            <a:r>
              <a:rPr lang="ru-RU" sz="2000" b="1" baseline="30000" dirty="0"/>
              <a:t> странам в достижении </a:t>
            </a:r>
            <a:r>
              <a:rPr lang="ru-RU" sz="2000" b="1" baseline="30000" dirty="0" err="1"/>
              <a:t>Целеи</a:t>
            </a:r>
            <a:r>
              <a:rPr lang="ru-RU" sz="2000" b="1" baseline="30000" dirty="0"/>
              <a:t>̆ </a:t>
            </a:r>
            <a:r>
              <a:rPr lang="ru-RU" sz="2000" b="1" baseline="30000" dirty="0" err="1"/>
              <a:t>устойчивого</a:t>
            </a:r>
            <a:r>
              <a:rPr lang="ru-RU" sz="2000" b="1" baseline="30000" dirty="0"/>
              <a:t> развития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380589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baseline="30000" dirty="0" err="1"/>
              <a:t>Заключительныи</a:t>
            </a:r>
            <a:r>
              <a:rPr lang="ru-RU" sz="2000" b="1" baseline="30000" dirty="0"/>
              <a:t>̆ доклад об осуществлении </a:t>
            </a:r>
            <a:r>
              <a:rPr lang="ru-RU" sz="2000" b="1" baseline="30000" dirty="0" err="1"/>
              <a:t>Астанинских</a:t>
            </a:r>
            <a:r>
              <a:rPr lang="ru-RU" sz="2000" b="1" baseline="30000" dirty="0"/>
              <a:t> предложений относительно </a:t>
            </a:r>
            <a:r>
              <a:rPr lang="ru-RU" sz="2000" b="1" baseline="30000" dirty="0" err="1"/>
              <a:t>действии</a:t>
            </a:r>
            <a:r>
              <a:rPr lang="ru-RU" sz="2000" b="1" baseline="30000" dirty="0"/>
              <a:t>̆ по воде: стимулирование прогресса в повышении эффективности управления водными ресурсами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25419" y="4524992"/>
            <a:ext cx="4978138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baseline="30000" dirty="0"/>
              <a:t>Аннотированная предварительная повестка дня Конференции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7700" y="5003800"/>
            <a:ext cx="440377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baseline="30000" dirty="0" smtClean="0"/>
              <a:t>Декларации </a:t>
            </a:r>
            <a:r>
              <a:rPr lang="ru-RU" sz="2000" b="1" baseline="30000" dirty="0"/>
              <a:t>министров «</a:t>
            </a:r>
            <a:r>
              <a:rPr lang="ru-RU" sz="2000" b="1" baseline="30000" dirty="0" err="1"/>
              <a:t>Экологичнее</a:t>
            </a:r>
            <a:r>
              <a:rPr lang="ru-RU" sz="2000" b="1" baseline="30000" dirty="0"/>
              <a:t>, чище, умнее!»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5596235"/>
            <a:ext cx="627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Доклад о работе восьмой Конференции министров «Окружающая среда для Европы </a:t>
            </a:r>
          </a:p>
        </p:txBody>
      </p:sp>
    </p:spTree>
    <p:extLst>
      <p:ext uri="{BB962C8B-B14F-4D97-AF65-F5344CB8AC3E}">
        <p14:creationId xmlns:p14="http://schemas.microsoft.com/office/powerpoint/2010/main" val="191236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 экрана 2016-10-19 в 23.34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t="16137" r="17130" b="20371"/>
          <a:stretch/>
        </p:blipFill>
        <p:spPr>
          <a:xfrm>
            <a:off x="1016000" y="1274739"/>
            <a:ext cx="8013700" cy="4784298"/>
          </a:xfrm>
        </p:spPr>
      </p:pic>
    </p:spTree>
    <p:extLst>
      <p:ext uri="{BB962C8B-B14F-4D97-AF65-F5344CB8AC3E}">
        <p14:creationId xmlns:p14="http://schemas.microsoft.com/office/powerpoint/2010/main" val="1984391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Солнцестояние.thmx</Template>
  <TotalTime>92</TotalTime>
  <Words>260</Words>
  <Application>Microsoft Macintosh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Солнцестояние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 Popova</dc:creator>
  <cp:lastModifiedBy>Ludmila Popova</cp:lastModifiedBy>
  <cp:revision>11</cp:revision>
  <dcterms:created xsi:type="dcterms:W3CDTF">2016-10-19T19:27:39Z</dcterms:created>
  <dcterms:modified xsi:type="dcterms:W3CDTF">2016-10-20T07:09:19Z</dcterms:modified>
</cp:coreProperties>
</file>