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64" r:id="rId4"/>
    <p:sldId id="265" r:id="rId5"/>
    <p:sldId id="266" r:id="rId6"/>
    <p:sldId id="259" r:id="rId7"/>
    <p:sldId id="26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B995"/>
    <a:srgbClr val="4B4B4B"/>
    <a:srgbClr val="684F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24" autoAdjust="0"/>
  </p:normalViewPr>
  <p:slideViewPr>
    <p:cSldViewPr>
      <p:cViewPr>
        <p:scale>
          <a:sx n="49" d="100"/>
          <a:sy n="49" d="100"/>
        </p:scale>
        <p:origin x="-1986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1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864EC0-DF13-43EF-8681-9295FD5C23E6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AF4C1E-2F07-4650-AF81-526DF79F0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78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29DD58-F460-443A-83EC-D3F188406098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808213-179C-46B0-B647-525C4400D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726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33E50E-4C9C-42D5-8C71-2155DDDD387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1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C6E66-ADDC-44F2-B054-75A599A1F2E8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CC0A4-D3BE-47FC-9A1A-DEBE440B23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07651-F906-4A35-88F4-09C5DA6BB930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3F66-5F4A-4BE3-89D1-4C004F390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3B0B3-1A36-4DC2-BB8C-8CB5C75C0996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8BF3-8AE8-4839-BACA-63BAD4B83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76BBE-7B17-4710-97BB-490F17E87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B26FD-DB6F-4DAD-858B-9C0812C1EB43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E0EE9-501C-4513-9CD2-A1CBAE3A9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4DCAD-DF5B-4377-BDB7-86920E7662BA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ED5CE-4D10-404C-9FC1-179B86AE55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F497C-75CC-42D8-830B-3F5F9852C427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F2C3-0206-498B-BD12-3ED89BC38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BD399-F7CD-4025-96D7-14CACBCC04BB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3998D-8210-4EF2-A81E-E0A411EE1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CF8B-3192-4630-B770-24DCA8C5FF2A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34B65-920A-4F9C-AFFE-A71AFA2ED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7EBA0-6BBA-4B9E-A7F0-4BDA232E3FEA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4399-2025-49FD-BF04-C86704B45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75883-BB45-44A5-A57D-690E61199313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AA7F6-D436-467E-8A9A-E59CDA352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6BE6-A359-461B-9F9A-4A8326D86EC6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3352-6F3B-4916-ABBF-3B92C1336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8F6150-8891-4581-8B19-864D91BC14C1}" type="datetimeFigureOut">
              <a:rPr lang="ru-RU"/>
              <a:pPr>
                <a:defRPr/>
              </a:pPr>
              <a:t>21.01.2016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3D15CC-BABD-49E6-98C6-348450BAA3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649" y="1171951"/>
            <a:ext cx="2520701" cy="451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65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7384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5" name="Title 8"/>
          <p:cNvSpPr>
            <a:spLocks noGrp="1"/>
          </p:cNvSpPr>
          <p:nvPr>
            <p:ph type="ctrTitle"/>
          </p:nvPr>
        </p:nvSpPr>
        <p:spPr>
          <a:xfrm>
            <a:off x="785813" y="0"/>
            <a:ext cx="7286625" cy="6429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ea typeface="SimHei"/>
                <a:cs typeface="SimHei"/>
              </a:rPr>
              <a:t>Задачи проекта</a:t>
            </a:r>
          </a:p>
        </p:txBody>
      </p:sp>
      <p:sp>
        <p:nvSpPr>
          <p:cNvPr id="18436" name="Subtitle 9"/>
          <p:cNvSpPr>
            <a:spLocks noGrp="1"/>
          </p:cNvSpPr>
          <p:nvPr>
            <p:ph type="subTitle" idx="1"/>
          </p:nvPr>
        </p:nvSpPr>
        <p:spPr>
          <a:xfrm>
            <a:off x="142875" y="928688"/>
            <a:ext cx="9201150" cy="4572000"/>
          </a:xfrm>
        </p:spPr>
        <p:txBody>
          <a:bodyPr/>
          <a:lstStyle/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Популяризация музейных программ </a:t>
            </a:r>
            <a:r>
              <a:rPr lang="ru-RU" sz="1600" b="1" u="sng" dirty="0" smtClean="0">
                <a:solidFill>
                  <a:srgbClr val="4D4D4D"/>
                </a:solidFill>
                <a:latin typeface="Century Gothic" pitchFamily="34" charset="0"/>
              </a:rPr>
              <a:t>за пределами музея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Продажа выездных программ</a:t>
            </a:r>
            <a:r>
              <a:rPr lang="en-US" sz="1400" dirty="0" smtClean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экскурсий по всем предметам школьной программы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Адаптация для любого возраста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Не надо ничего согласовывать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Все музеи Москвы участвуют в программе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Уникальный подход к проведению программ</a:t>
            </a:r>
            <a:r>
              <a:rPr lang="en-US" sz="1400" dirty="0" smtClean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экскурсий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Облегченный заказ программы</a:t>
            </a:r>
            <a:r>
              <a:rPr lang="en-US" sz="1600" b="1" dirty="0" smtClean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экскурсии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Он-</a:t>
            </a:r>
            <a:r>
              <a:rPr lang="ru-RU" sz="1400" dirty="0" err="1" smtClean="0">
                <a:solidFill>
                  <a:srgbClr val="4D4D4D"/>
                </a:solidFill>
                <a:latin typeface="Century Gothic" pitchFamily="34" charset="0"/>
              </a:rPr>
              <a:t>лайн</a:t>
            </a: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 оплата и календарь доступности  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100% гарантия </a:t>
            </a:r>
            <a:endParaRPr lang="en-US" sz="1400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Возможность составить план на год 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Обратная связь  музеев с посетителями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Результаты проекта можно использовать при дальнейшей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модернизации музея, соответственно пожеланиям «целевой аудитории»</a:t>
            </a:r>
            <a:endParaRPr lang="en-US" sz="1400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400" dirty="0" smtClean="0">
                <a:solidFill>
                  <a:srgbClr val="4D4D4D"/>
                </a:solidFill>
                <a:latin typeface="Century Gothic" pitchFamily="34" charset="0"/>
              </a:rPr>
              <a:t>Возможность помочь музеям стать лучше и интереснее для детей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endParaRPr lang="ru-RU" sz="1500" b="1" dirty="0" smtClean="0">
              <a:solidFill>
                <a:srgbClr val="4D4D4D"/>
              </a:solidFill>
            </a:endParaRPr>
          </a:p>
        </p:txBody>
      </p:sp>
      <p:sp>
        <p:nvSpPr>
          <p:cNvPr id="18437" name="24-Point Star 3"/>
          <p:cNvSpPr>
            <a:spLocks noChangeArrowheads="1"/>
          </p:cNvSpPr>
          <p:nvPr/>
        </p:nvSpPr>
        <p:spPr bwMode="auto">
          <a:xfrm>
            <a:off x="5436096" y="5157192"/>
            <a:ext cx="3600400" cy="1592163"/>
          </a:xfrm>
          <a:prstGeom prst="star24">
            <a:avLst>
              <a:gd name="adj" fmla="val 41847"/>
            </a:avLst>
          </a:prstGeom>
          <a:solidFill>
            <a:srgbClr val="45B995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Старт проекта 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</a:rPr>
              <a:t>1 </a:t>
            </a: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февраля 2016 года</a:t>
            </a:r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7384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5" name="Title 8"/>
          <p:cNvSpPr>
            <a:spLocks noGrp="1"/>
          </p:cNvSpPr>
          <p:nvPr>
            <p:ph type="ctrTitle"/>
          </p:nvPr>
        </p:nvSpPr>
        <p:spPr>
          <a:xfrm>
            <a:off x="785813" y="0"/>
            <a:ext cx="7286625" cy="6429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ea typeface="SimHei"/>
                <a:cs typeface="SimHei"/>
              </a:rPr>
              <a:t>Почему это интересно музеям </a:t>
            </a:r>
          </a:p>
        </p:txBody>
      </p:sp>
      <p:sp>
        <p:nvSpPr>
          <p:cNvPr id="18436" name="Subtitle 9"/>
          <p:cNvSpPr>
            <a:spLocks noGrp="1"/>
          </p:cNvSpPr>
          <p:nvPr>
            <p:ph type="subTitle" idx="1"/>
          </p:nvPr>
        </p:nvSpPr>
        <p:spPr>
          <a:xfrm>
            <a:off x="142875" y="928688"/>
            <a:ext cx="8389565" cy="4572000"/>
          </a:xfrm>
        </p:spPr>
        <p:txBody>
          <a:bodyPr/>
          <a:lstStyle/>
          <a:p>
            <a:pPr algn="l" eaLnBrk="1">
              <a:lnSpc>
                <a:spcPct val="93000"/>
              </a:lnSpc>
              <a:spcBef>
                <a:spcPts val="600"/>
              </a:spcBef>
              <a:buClr>
                <a:schemeClr val="tx2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Развитие услуг и наращивание выручки</a:t>
            </a:r>
            <a:endParaRPr lang="en-US" sz="20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Рост доходов музея при предоставлении выездных программ, предоплата работы экскурсоводов;</a:t>
            </a: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Возможность связать выездную программу с музейной экспозицией: прямое продвижение выставок и экспозиций музея</a:t>
            </a: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ПР и продвижение программ и музея в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целом</a:t>
            </a:r>
          </a:p>
          <a:p>
            <a:pPr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Более широкая аудитория</a:t>
            </a:r>
          </a:p>
          <a:p>
            <a:pPr marL="285750" indent="-285750" algn="l" eaLnBrk="1"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Возможность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тиражирования программ и расширения аудитории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 регионы (региональные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программы развития) </a:t>
            </a: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Возможность показать многообразие фондов (разными средствами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)</a:t>
            </a: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Охват новой аудитории - дошкольники</a:t>
            </a:r>
            <a:endParaRPr lang="ru-RU" sz="1600" b="1" dirty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Развитие компетенций </a:t>
            </a:r>
            <a:endParaRPr lang="en-US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Обмен опытом: как взаимодействовать с той или иной аудиторией </a:t>
            </a: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Возможность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дополнительной занятости сотрудников </a:t>
            </a: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Лёгкость в управлении и контроле исполнения </a:t>
            </a:r>
            <a:b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</a:b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проекта </a:t>
            </a:r>
          </a:p>
          <a:p>
            <a:pPr marL="285750" indent="-285750" algn="l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endParaRPr lang="ru-RU" sz="1500" b="1" dirty="0" smtClean="0">
              <a:solidFill>
                <a:srgbClr val="4D4D4D"/>
              </a:solidFill>
            </a:endParaRPr>
          </a:p>
        </p:txBody>
      </p:sp>
      <p:sp>
        <p:nvSpPr>
          <p:cNvPr id="18437" name="24-Point Star 3"/>
          <p:cNvSpPr>
            <a:spLocks noChangeArrowheads="1"/>
          </p:cNvSpPr>
          <p:nvPr/>
        </p:nvSpPr>
        <p:spPr bwMode="auto">
          <a:xfrm>
            <a:off x="5796136" y="5229200"/>
            <a:ext cx="3240360" cy="1520155"/>
          </a:xfrm>
          <a:prstGeom prst="star24">
            <a:avLst>
              <a:gd name="adj" fmla="val 41847"/>
            </a:avLst>
          </a:prstGeom>
          <a:solidFill>
            <a:srgbClr val="45B995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Старт проекта 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1 февраля 2016 года</a:t>
            </a:r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1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7384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5" name="Title 8"/>
          <p:cNvSpPr>
            <a:spLocks noGrp="1"/>
          </p:cNvSpPr>
          <p:nvPr>
            <p:ph type="ctrTitle"/>
          </p:nvPr>
        </p:nvSpPr>
        <p:spPr>
          <a:xfrm>
            <a:off x="785813" y="0"/>
            <a:ext cx="7674619" cy="6429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ea typeface="SimHei"/>
                <a:cs typeface="SimHei"/>
              </a:rPr>
              <a:t>Почему это интересно родителям</a:t>
            </a:r>
          </a:p>
        </p:txBody>
      </p:sp>
      <p:sp>
        <p:nvSpPr>
          <p:cNvPr id="18436" name="Subtitle 9"/>
          <p:cNvSpPr>
            <a:spLocks noGrp="1"/>
          </p:cNvSpPr>
          <p:nvPr>
            <p:ph type="subTitle" idx="1"/>
          </p:nvPr>
        </p:nvSpPr>
        <p:spPr>
          <a:xfrm>
            <a:off x="142875" y="1305272"/>
            <a:ext cx="8677597" cy="4572000"/>
          </a:xfrm>
        </p:spPr>
        <p:txBody>
          <a:bodyPr/>
          <a:lstStyle/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Программы</a:t>
            </a:r>
            <a:r>
              <a:rPr lang="en-US" sz="1600" b="1" dirty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экскурсии по всем предметам школьной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программы от лучших музеев г. Москвы </a:t>
            </a:r>
            <a:r>
              <a:rPr lang="ru-RU" sz="1600" b="1" u="sng" dirty="0" smtClean="0">
                <a:solidFill>
                  <a:srgbClr val="4D4D4D"/>
                </a:solidFill>
                <a:latin typeface="Century Gothic" pitchFamily="34" charset="0"/>
              </a:rPr>
              <a:t>на едином портале </a:t>
            </a:r>
            <a:endParaRPr lang="ru-RU" sz="1600" b="1" u="sng" dirty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Адаптация для любого возраста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Ведущие музеи Москвы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участвуют в программе </a:t>
            </a: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Не нужно согласовывать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выезд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детей в музей</a:t>
            </a:r>
            <a:endParaRPr lang="ru-RU" sz="1600" b="1" dirty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Уникальный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подход к проведению программ</a:t>
            </a:r>
            <a:r>
              <a:rPr lang="en-US" sz="1600" b="1" dirty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экскурсий.</a:t>
            </a:r>
          </a:p>
          <a:p>
            <a:pPr lvl="1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     Детям интересно!</a:t>
            </a:r>
            <a:endParaRPr lang="ru-RU" sz="1600" b="1" dirty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Программу</a:t>
            </a:r>
            <a:r>
              <a:rPr lang="en-US" sz="1600" b="1" dirty="0">
                <a:solidFill>
                  <a:srgbClr val="4D4D4D"/>
                </a:solidFill>
                <a:latin typeface="Century Gothic" pitchFamily="34" charset="0"/>
              </a:rPr>
              <a:t>/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Экскурсию легко заказать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Он-</a:t>
            </a:r>
            <a:r>
              <a:rPr lang="ru-RU" sz="1600" b="1" dirty="0" err="1">
                <a:solidFill>
                  <a:srgbClr val="4D4D4D"/>
                </a:solidFill>
                <a:latin typeface="Century Gothic" pitchFamily="34" charset="0"/>
              </a:rPr>
              <a:t>лайн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 оплата и календарь доступности   </a:t>
            </a: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100% гарантия </a:t>
            </a:r>
            <a:endParaRPr lang="en-US" sz="1600" b="1" dirty="0">
              <a:solidFill>
                <a:srgbClr val="4D4D4D"/>
              </a:solidFill>
              <a:latin typeface="Century Gothic" pitchFamily="34" charset="0"/>
            </a:endParaRPr>
          </a:p>
          <a:p>
            <a:pPr marL="7429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Arial" charset="0"/>
              <a:buChar char="•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Возможность составить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план музейных занятий вперед на </a:t>
            </a: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год 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Доступность: такие программы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дешевле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Возможность посмотреть рейтинг программ</a:t>
            </a:r>
            <a:endParaRPr lang="ru-RU" sz="1500" b="1" dirty="0" smtClean="0">
              <a:solidFill>
                <a:srgbClr val="4D4D4D"/>
              </a:solidFill>
            </a:endParaRPr>
          </a:p>
        </p:txBody>
      </p:sp>
      <p:sp>
        <p:nvSpPr>
          <p:cNvPr id="18437" name="24-Point Star 3"/>
          <p:cNvSpPr>
            <a:spLocks noChangeArrowheads="1"/>
          </p:cNvSpPr>
          <p:nvPr/>
        </p:nvSpPr>
        <p:spPr bwMode="auto">
          <a:xfrm>
            <a:off x="5436096" y="5157192"/>
            <a:ext cx="3600400" cy="1592163"/>
          </a:xfrm>
          <a:prstGeom prst="star24">
            <a:avLst>
              <a:gd name="adj" fmla="val 41847"/>
            </a:avLst>
          </a:prstGeom>
          <a:solidFill>
            <a:srgbClr val="45B995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Старт проекта 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1 февраля 2016 года</a:t>
            </a:r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7384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35" name="Title 8"/>
          <p:cNvSpPr>
            <a:spLocks noGrp="1"/>
          </p:cNvSpPr>
          <p:nvPr>
            <p:ph type="ctrTitle"/>
          </p:nvPr>
        </p:nvSpPr>
        <p:spPr>
          <a:xfrm>
            <a:off x="785813" y="0"/>
            <a:ext cx="7674619" cy="642938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chemeClr val="bg1"/>
                </a:solidFill>
                <a:latin typeface="Century Gothic" pitchFamily="34" charset="0"/>
                <a:ea typeface="SimHei"/>
                <a:cs typeface="SimHei"/>
              </a:rPr>
              <a:t>Почему это интересно школам</a:t>
            </a:r>
          </a:p>
        </p:txBody>
      </p:sp>
      <p:sp>
        <p:nvSpPr>
          <p:cNvPr id="18436" name="Subtitle 9"/>
          <p:cNvSpPr>
            <a:spLocks noGrp="1"/>
          </p:cNvSpPr>
          <p:nvPr>
            <p:ph type="subTitle" idx="1"/>
          </p:nvPr>
        </p:nvSpPr>
        <p:spPr>
          <a:xfrm>
            <a:off x="233201" y="1340768"/>
            <a:ext cx="8677597" cy="2716336"/>
          </a:xfrm>
        </p:spPr>
        <p:txBody>
          <a:bodyPr/>
          <a:lstStyle/>
          <a:p>
            <a:pPr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Дополнительное образование</a:t>
            </a: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Помощь в организации дополнительного образования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Простой и нестандартный способ получения дополнительных знаний</a:t>
            </a:r>
            <a:endParaRPr lang="en-US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Глубокое погружение детей в тему</a:t>
            </a:r>
          </a:p>
          <a:p>
            <a:pPr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endParaRPr lang="ru-RU" sz="20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Безопасность и простота организации</a:t>
            </a:r>
          </a:p>
          <a:p>
            <a:pPr marL="285750" lvl="1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4D4D4D"/>
                </a:solidFill>
                <a:latin typeface="Century Gothic" pitchFamily="34" charset="0"/>
              </a:rPr>
              <a:t>Не нужно согласовывать выезд детей в </a:t>
            </a: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музей</a:t>
            </a:r>
          </a:p>
          <a:p>
            <a:pPr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endParaRPr lang="ru-RU" sz="20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</a:pPr>
            <a:r>
              <a:rPr lang="ru-RU" sz="2000" b="1" dirty="0" smtClean="0">
                <a:solidFill>
                  <a:srgbClr val="4D4D4D"/>
                </a:solidFill>
                <a:latin typeface="Century Gothic" pitchFamily="34" charset="0"/>
              </a:rPr>
              <a:t>Развитие </a:t>
            </a:r>
            <a:endParaRPr lang="en-US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Развитие и повышение квалификации учителей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4D4D4D"/>
                </a:solidFill>
                <a:latin typeface="Century Gothic" pitchFamily="34" charset="0"/>
              </a:rPr>
              <a:t>Возможность участия в разработке программ и их корректировке, в зависимости от требований </a:t>
            </a: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endParaRPr lang="ru-RU" sz="1600" b="1" dirty="0" smtClean="0">
              <a:solidFill>
                <a:srgbClr val="4D4D4D"/>
              </a:solidFill>
              <a:latin typeface="Century Gothic" pitchFamily="34" charset="0"/>
            </a:endParaRPr>
          </a:p>
          <a:p>
            <a:pPr marL="285750" indent="-285750" algn="just" eaLnBrk="1">
              <a:lnSpc>
                <a:spcPct val="93000"/>
              </a:lnSpc>
              <a:spcBef>
                <a:spcPts val="600"/>
              </a:spcBef>
              <a:buClr>
                <a:srgbClr val="FF6600"/>
              </a:buClr>
              <a:buFont typeface="Wingdings" pitchFamily="2" charset="2"/>
              <a:buChar char="ü"/>
            </a:pPr>
            <a:endParaRPr lang="ru-RU" sz="1500" b="1" dirty="0" smtClean="0">
              <a:solidFill>
                <a:srgbClr val="4D4D4D"/>
              </a:solidFill>
            </a:endParaRPr>
          </a:p>
        </p:txBody>
      </p:sp>
      <p:sp>
        <p:nvSpPr>
          <p:cNvPr id="18437" name="24-Point Star 3"/>
          <p:cNvSpPr>
            <a:spLocks noChangeArrowheads="1"/>
          </p:cNvSpPr>
          <p:nvPr/>
        </p:nvSpPr>
        <p:spPr bwMode="auto">
          <a:xfrm>
            <a:off x="5436096" y="5157192"/>
            <a:ext cx="3600400" cy="1592163"/>
          </a:xfrm>
          <a:prstGeom prst="star24">
            <a:avLst>
              <a:gd name="adj" fmla="val 41847"/>
            </a:avLst>
          </a:prstGeom>
          <a:solidFill>
            <a:srgbClr val="45B995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Старт проекта 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Century Gothic" pitchFamily="34" charset="0"/>
              </a:rPr>
              <a:t>1 </a:t>
            </a: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феврал</a:t>
            </a: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я </a:t>
            </a: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2016 года</a:t>
            </a:r>
            <a:endParaRPr lang="ru-RU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-57621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0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bg1"/>
                </a:solidFill>
                <a:latin typeface="Century Gothic" pitchFamily="34" charset="0"/>
              </a:rPr>
              <a:t>Как работает проект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323528" y="1340718"/>
            <a:ext cx="8426998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8080" rIns="0" bIns="0"/>
          <a:lstStyle/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Все выездные программы</a:t>
            </a:r>
            <a:r>
              <a:rPr lang="en-US" b="1" dirty="0" smtClean="0">
                <a:solidFill>
                  <a:srgbClr val="4B4B4B"/>
                </a:solidFill>
                <a:latin typeface="Century Gothic" pitchFamily="34" charset="0"/>
              </a:rPr>
              <a:t>/</a:t>
            </a: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занятия доступны на портале проекта и классифицированы по возрасту</a:t>
            </a:r>
            <a:r>
              <a:rPr lang="en-US" b="1" dirty="0" smtClean="0">
                <a:solidFill>
                  <a:srgbClr val="4B4B4B"/>
                </a:solidFill>
                <a:latin typeface="Century Gothic" pitchFamily="34" charset="0"/>
              </a:rPr>
              <a:t>/</a:t>
            </a: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классу и школьным предметам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Выбираете программу. Устанавливаете дату и время. Согласовываете. Оплачиваете. 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Заявка на программу автоматически попадает в музей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>
                <a:solidFill>
                  <a:srgbClr val="4B4B4B"/>
                </a:solidFill>
                <a:latin typeface="Century Gothic" pitchFamily="34" charset="0"/>
              </a:rPr>
              <a:t>Родители</a:t>
            </a:r>
            <a:r>
              <a:rPr lang="en-US" b="1" dirty="0">
                <a:solidFill>
                  <a:srgbClr val="4B4B4B"/>
                </a:solidFill>
                <a:latin typeface="Century Gothic" pitchFamily="34" charset="0"/>
              </a:rPr>
              <a:t>/</a:t>
            </a:r>
            <a:r>
              <a:rPr lang="ru-RU" b="1" dirty="0">
                <a:solidFill>
                  <a:srgbClr val="4B4B4B"/>
                </a:solidFill>
                <a:latin typeface="Century Gothic" pitchFamily="34" charset="0"/>
              </a:rPr>
              <a:t>учитель </a:t>
            </a: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получают подтверждение</a:t>
            </a:r>
            <a:r>
              <a:rPr lang="en-US" b="1" dirty="0" smtClean="0">
                <a:solidFill>
                  <a:srgbClr val="4B4B4B"/>
                </a:solidFill>
                <a:latin typeface="Century Gothic" pitchFamily="34" charset="0"/>
              </a:rPr>
              <a:t>/</a:t>
            </a: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экскурсионную путевку 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Программа проводится в указанную дату и время 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r>
              <a:rPr lang="ru-RU" b="1" dirty="0" smtClean="0">
                <a:solidFill>
                  <a:srgbClr val="4B4B4B"/>
                </a:solidFill>
                <a:latin typeface="Century Gothic" pitchFamily="34" charset="0"/>
              </a:rPr>
              <a:t>Все довольны и оставляют отзывы о программе </a:t>
            </a:r>
          </a:p>
          <a:p>
            <a:pPr marL="342900" lvl="1" indent="-342900" fontAlgn="auto" hangingPunct="0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+mj-lt"/>
              <a:buAutoNum type="arabicPeriod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466" name="Content Placeholder 17"/>
          <p:cNvSpPr>
            <a:spLocks noGrp="1"/>
          </p:cNvSpPr>
          <p:nvPr>
            <p:ph/>
          </p:nvPr>
        </p:nvSpPr>
        <p:spPr>
          <a:xfrm>
            <a:off x="5778727" y="866627"/>
            <a:ext cx="2971800" cy="4286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1600" dirty="0" smtClean="0">
                <a:solidFill>
                  <a:srgbClr val="0070C0"/>
                </a:solidFill>
                <a:latin typeface="Century Gothic" pitchFamily="34" charset="0"/>
              </a:rPr>
              <a:t>www.museumagent.ru</a:t>
            </a:r>
            <a:endParaRPr lang="ru-RU" sz="1600" dirty="0" smtClean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14" name="24-Point Star 3"/>
          <p:cNvSpPr>
            <a:spLocks noChangeArrowheads="1"/>
          </p:cNvSpPr>
          <p:nvPr/>
        </p:nvSpPr>
        <p:spPr bwMode="auto">
          <a:xfrm>
            <a:off x="5364088" y="4429125"/>
            <a:ext cx="3600400" cy="1592163"/>
          </a:xfrm>
          <a:prstGeom prst="star24">
            <a:avLst>
              <a:gd name="adj" fmla="val 41847"/>
            </a:avLst>
          </a:prstGeom>
          <a:solidFill>
            <a:srgbClr val="45B995"/>
          </a:solidFill>
          <a:ln w="254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</a:rPr>
              <a:t>Довольны все!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57621"/>
            <a:ext cx="9144000" cy="822325"/>
          </a:xfrm>
          <a:prstGeom prst="rect">
            <a:avLst/>
          </a:prstGeom>
          <a:solidFill>
            <a:srgbClr val="45B9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468313" y="1268413"/>
            <a:ext cx="813593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8080" rIns="0" bIns="0"/>
          <a:lstStyle/>
          <a:p>
            <a:pPr marL="285750" indent="-285750" algn="just" hangingPunct="0">
              <a:lnSpc>
                <a:spcPct val="93000"/>
              </a:lnSpc>
              <a:spcBef>
                <a:spcPts val="1200"/>
              </a:spcBef>
              <a:buClr>
                <a:srgbClr val="FF6600"/>
              </a:buClr>
              <a:buSzPct val="100000"/>
            </a:pPr>
            <a:endParaRPr lang="ru-RU" dirty="0" smtClean="0">
              <a:latin typeface="Calibri" pitchFamily="34" charset="0"/>
            </a:endParaRPr>
          </a:p>
          <a:p>
            <a:pPr marL="285750" indent="-285750" algn="just" hangingPunct="0">
              <a:lnSpc>
                <a:spcPct val="93000"/>
              </a:lnSpc>
              <a:spcBef>
                <a:spcPts val="1200"/>
              </a:spcBef>
              <a:buClr>
                <a:srgbClr val="FF6600"/>
              </a:buClr>
              <a:buSzPct val="100000"/>
            </a:pPr>
            <a:endParaRPr lang="ru-RU" dirty="0">
              <a:latin typeface="Calibri" pitchFamily="34" charset="0"/>
            </a:endParaRPr>
          </a:p>
          <a:p>
            <a:pPr marL="285750" indent="-285750" algn="just" hangingPunct="0">
              <a:lnSpc>
                <a:spcPct val="93000"/>
              </a:lnSpc>
              <a:spcBef>
                <a:spcPts val="1200"/>
              </a:spcBef>
              <a:buClr>
                <a:srgbClr val="FF6600"/>
              </a:buClr>
              <a:buSzPct val="100000"/>
            </a:pPr>
            <a:endParaRPr lang="ru-RU" dirty="0" smtClean="0">
              <a:latin typeface="Calibri" pitchFamily="34" charset="0"/>
            </a:endParaRPr>
          </a:p>
          <a:p>
            <a:pPr marL="285750" indent="-285750" algn="just" hangingPunct="0">
              <a:lnSpc>
                <a:spcPct val="93000"/>
              </a:lnSpc>
              <a:spcBef>
                <a:spcPts val="1200"/>
              </a:spcBef>
              <a:buClr>
                <a:srgbClr val="FF6600"/>
              </a:buClr>
              <a:buSzPct val="100000"/>
            </a:pPr>
            <a:endParaRPr lang="ru-RU" dirty="0">
              <a:latin typeface="Calibri" pitchFamily="34" charset="0"/>
            </a:endParaRPr>
          </a:p>
          <a:p>
            <a:pPr marL="285750" indent="-285750" algn="ctr" hangingPunct="0">
              <a:lnSpc>
                <a:spcPct val="93000"/>
              </a:lnSpc>
              <a:spcBef>
                <a:spcPts val="1200"/>
              </a:spcBef>
              <a:buClr>
                <a:srgbClr val="FF6600"/>
              </a:buClr>
              <a:buSzPct val="100000"/>
            </a:pPr>
            <a:r>
              <a:rPr lang="ru-RU" sz="2800" b="1" dirty="0" smtClean="0">
                <a:latin typeface="Century Gothic" panose="020B0502020202020204" pitchFamily="34" charset="0"/>
              </a:rPr>
              <a:t>Спасибо за внимание!!!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408</Words>
  <Application>Microsoft Office PowerPoint</Application>
  <PresentationFormat>Экран (4:3)</PresentationFormat>
  <Paragraphs>82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Задачи проекта</vt:lpstr>
      <vt:lpstr>Почему это интересно музеям </vt:lpstr>
      <vt:lpstr>Почему это интересно родителям</vt:lpstr>
      <vt:lpstr>Почему это интересно школам</vt:lpstr>
      <vt:lpstr>Презентация PowerPoint</vt:lpstr>
      <vt:lpstr>Презентация PowerPoint</vt:lpstr>
    </vt:vector>
  </TitlesOfParts>
  <Company>DreamLair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Wikky</dc:creator>
  <cp:lastModifiedBy>Сергей Ямов</cp:lastModifiedBy>
  <cp:revision>169</cp:revision>
  <dcterms:created xsi:type="dcterms:W3CDTF">2012-10-02T16:09:13Z</dcterms:created>
  <dcterms:modified xsi:type="dcterms:W3CDTF">2016-01-21T11:39:36Z</dcterms:modified>
</cp:coreProperties>
</file>