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89" r:id="rId3"/>
    <p:sldId id="312" r:id="rId4"/>
    <p:sldId id="308" r:id="rId5"/>
    <p:sldId id="313" r:id="rId6"/>
    <p:sldId id="309" r:id="rId7"/>
    <p:sldId id="311" r:id="rId8"/>
    <p:sldId id="310" r:id="rId9"/>
    <p:sldId id="321" r:id="rId10"/>
    <p:sldId id="322" r:id="rId11"/>
    <p:sldId id="314" r:id="rId12"/>
    <p:sldId id="315" r:id="rId13"/>
    <p:sldId id="324" r:id="rId14"/>
    <p:sldId id="316" r:id="rId15"/>
    <p:sldId id="300" r:id="rId16"/>
    <p:sldId id="301" r:id="rId17"/>
    <p:sldId id="320" r:id="rId18"/>
    <p:sldId id="318" r:id="rId19"/>
    <p:sldId id="317" r:id="rId20"/>
    <p:sldId id="319" r:id="rId21"/>
    <p:sldId id="323" r:id="rId22"/>
    <p:sldId id="307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02BE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90" autoAdjust="0"/>
  </p:normalViewPr>
  <p:slideViewPr>
    <p:cSldViewPr showGuides="1">
      <p:cViewPr varScale="1">
        <p:scale>
          <a:sx n="82" d="100"/>
          <a:sy n="82" d="100"/>
        </p:scale>
        <p:origin x="-9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EAC5A6-5EBA-4E36-877D-4E0E5A5D10ED}" type="datetimeFigureOut">
              <a:rPr lang="ru-RU" smtClean="0"/>
              <a:pPr/>
              <a:t>23.10.15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7EA266-5985-489F-BD5F-B2E3779143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7666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1980–1990-е годы национальные образовательные стандарты были приняты в Великобритании, США, Франции, Италии и других государствах Запада (Вяземский, 2012)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EA266-5985-489F-BD5F-B2E37791436D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Рейтинг QS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Рейтинг лучших университетов мира </a:t>
            </a:r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(QS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i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World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i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University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i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Rankings</a:t>
            </a:r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— глобальное исследование и сопровождающий его рейтинг лучших высших учебных заведений мирового значения по показателю их достижений в области образования и науки. Он рассчитывается по методике британской консалтинговой компании </a:t>
            </a:r>
            <a:r>
              <a:rPr lang="ru-RU" sz="1200" i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Quacquarelli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i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Symonds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(QS). Считается одним из наиболее влиятельных глобальных рейтингов университетов. Разработан в 2004 году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Quacquarelli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Symonds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совместно с британским изданием </a:t>
            </a:r>
            <a:r>
              <a:rPr lang="ru-RU" sz="1200" i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Times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i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Higher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i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Education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5A108-F3DB-4A55-BB96-E4E7E356115D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dirty="0" smtClean="0"/>
              <a:t>Рейтинг лучших вузов мира ARWU (</a:t>
            </a:r>
            <a:r>
              <a:rPr lang="ru-RU" sz="1200" dirty="0" err="1" smtClean="0"/>
              <a:t>the</a:t>
            </a:r>
            <a:r>
              <a:rPr lang="ru-RU" sz="1200" dirty="0" smtClean="0"/>
              <a:t> </a:t>
            </a:r>
            <a:r>
              <a:rPr lang="ru-RU" sz="1200" dirty="0" err="1" smtClean="0"/>
              <a:t>Academic</a:t>
            </a:r>
            <a:r>
              <a:rPr lang="ru-RU" sz="1200" dirty="0" smtClean="0"/>
              <a:t> </a:t>
            </a:r>
            <a:r>
              <a:rPr lang="ru-RU" sz="1200" dirty="0" err="1" smtClean="0"/>
              <a:t>Ranking</a:t>
            </a:r>
            <a:r>
              <a:rPr lang="ru-RU" sz="1200" dirty="0" smtClean="0"/>
              <a:t> </a:t>
            </a:r>
            <a:r>
              <a:rPr lang="ru-RU" sz="1200" dirty="0" err="1" smtClean="0"/>
              <a:t>of</a:t>
            </a:r>
            <a:r>
              <a:rPr lang="ru-RU" sz="1200" dirty="0" smtClean="0"/>
              <a:t> </a:t>
            </a:r>
            <a:r>
              <a:rPr lang="ru-RU" sz="1200" dirty="0" err="1" smtClean="0"/>
              <a:t>World</a:t>
            </a:r>
            <a:r>
              <a:rPr lang="ru-RU" sz="1200" dirty="0" smtClean="0"/>
              <a:t> </a:t>
            </a:r>
            <a:r>
              <a:rPr lang="ru-RU" sz="1200" dirty="0" err="1" smtClean="0"/>
              <a:t>Universities</a:t>
            </a:r>
            <a:r>
              <a:rPr lang="ru-RU" sz="1200" dirty="0" smtClean="0"/>
              <a:t>) составляется Институтом высшего образования шанхайского университета </a:t>
            </a:r>
            <a:r>
              <a:rPr lang="ru-RU" sz="1200" dirty="0" err="1" smtClean="0"/>
              <a:t>Цзяо</a:t>
            </a:r>
            <a:r>
              <a:rPr lang="ru-RU" sz="1200" dirty="0" smtClean="0"/>
              <a:t> Тун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5A108-F3DB-4A55-BB96-E4E7E356115D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82FD0-BF75-47C6-BF01-2A89B39C7E14}" type="datetimeFigureOut">
              <a:rPr lang="ru-RU" smtClean="0"/>
              <a:pPr/>
              <a:t>23.10.15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C48C1-9094-4E87-8A3D-858E983F09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82FD0-BF75-47C6-BF01-2A89B39C7E14}" type="datetimeFigureOut">
              <a:rPr lang="ru-RU" smtClean="0"/>
              <a:pPr/>
              <a:t>23.10.15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C48C1-9094-4E87-8A3D-858E983F09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82FD0-BF75-47C6-BF01-2A89B39C7E14}" type="datetimeFigureOut">
              <a:rPr lang="ru-RU" smtClean="0"/>
              <a:pPr/>
              <a:t>23.10.15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C48C1-9094-4E87-8A3D-858E983F09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82FD0-BF75-47C6-BF01-2A89B39C7E14}" type="datetimeFigureOut">
              <a:rPr lang="ru-RU" smtClean="0"/>
              <a:pPr/>
              <a:t>23.10.15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C48C1-9094-4E87-8A3D-858E983F09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82FD0-BF75-47C6-BF01-2A89B39C7E14}" type="datetimeFigureOut">
              <a:rPr lang="ru-RU" smtClean="0"/>
              <a:pPr/>
              <a:t>23.10.15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C48C1-9094-4E87-8A3D-858E983F09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82FD0-BF75-47C6-BF01-2A89B39C7E14}" type="datetimeFigureOut">
              <a:rPr lang="ru-RU" smtClean="0"/>
              <a:pPr/>
              <a:t>23.10.15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C48C1-9094-4E87-8A3D-858E983F09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82FD0-BF75-47C6-BF01-2A89B39C7E14}" type="datetimeFigureOut">
              <a:rPr lang="ru-RU" smtClean="0"/>
              <a:pPr/>
              <a:t>23.10.15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C48C1-9094-4E87-8A3D-858E983F09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82FD0-BF75-47C6-BF01-2A89B39C7E14}" type="datetimeFigureOut">
              <a:rPr lang="ru-RU" smtClean="0"/>
              <a:pPr/>
              <a:t>23.10.15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C48C1-9094-4E87-8A3D-858E983F09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82FD0-BF75-47C6-BF01-2A89B39C7E14}" type="datetimeFigureOut">
              <a:rPr lang="ru-RU" smtClean="0"/>
              <a:pPr/>
              <a:t>23.10.15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C48C1-9094-4E87-8A3D-858E983F09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82FD0-BF75-47C6-BF01-2A89B39C7E14}" type="datetimeFigureOut">
              <a:rPr lang="ru-RU" smtClean="0"/>
              <a:pPr/>
              <a:t>23.10.15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C48C1-9094-4E87-8A3D-858E983F09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82FD0-BF75-47C6-BF01-2A89B39C7E14}" type="datetimeFigureOut">
              <a:rPr lang="ru-RU" smtClean="0"/>
              <a:pPr/>
              <a:t>23.10.15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C48C1-9094-4E87-8A3D-858E983F09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82FD0-BF75-47C6-BF01-2A89B39C7E14}" type="datetimeFigureOut">
              <a:rPr lang="ru-RU" smtClean="0"/>
              <a:pPr/>
              <a:t>23.10.15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C48C1-9094-4E87-8A3D-858E983F096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1D02BE"/>
                </a:solidFill>
                <a:latin typeface="Constantia" pitchFamily="18" charset="0"/>
              </a:rPr>
              <a:t>Международная составляющая образования</a:t>
            </a:r>
            <a:endParaRPr lang="ru-RU" b="1" dirty="0">
              <a:solidFill>
                <a:srgbClr val="1D02BE"/>
              </a:solidFill>
              <a:latin typeface="Constant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</a:rPr>
              <a:t>Марфенин Н.Н., д.б.н.</a:t>
            </a:r>
          </a:p>
          <a:p>
            <a:r>
              <a:rPr lang="ru-RU" sz="2800" dirty="0"/>
              <a:t>п</a:t>
            </a:r>
            <a:r>
              <a:rPr lang="ru-RU" sz="2800" dirty="0" smtClean="0"/>
              <a:t>рофессор биологического ф-та МГУ </a:t>
            </a:r>
            <a:endParaRPr lang="ru-RU" sz="2800" dirty="0" smtClean="0"/>
          </a:p>
          <a:p>
            <a:r>
              <a:rPr lang="ru-RU" sz="2800" dirty="0" smtClean="0"/>
              <a:t>им</a:t>
            </a:r>
            <a:r>
              <a:rPr lang="ru-RU" sz="2800" dirty="0" smtClean="0"/>
              <a:t>. М.В.Ломоносова, руководитель Семинара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730602" y="476672"/>
            <a:ext cx="8280473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dirty="0" smtClean="0"/>
              <a:t>Московский государственный университет имени М.В.Ломоносова</a:t>
            </a:r>
          </a:p>
          <a:p>
            <a:pPr algn="ctr"/>
            <a:r>
              <a:rPr lang="ru-RU" b="1" u="sng" dirty="0" smtClean="0">
                <a:solidFill>
                  <a:srgbClr val="C00000"/>
                </a:solidFill>
              </a:rPr>
              <a:t>Межвузовский семинар «Методология образования для устойчивого развития»</a:t>
            </a:r>
            <a:endParaRPr lang="ru-RU" b="1" u="sng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64243" y="6488668"/>
            <a:ext cx="2815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Москва: 22 октября 2015 г.</a:t>
            </a:r>
            <a:endParaRPr lang="ru-RU" dirty="0"/>
          </a:p>
        </p:txBody>
      </p:sp>
      <p:pic>
        <p:nvPicPr>
          <p:cNvPr id="1026" name="Рисунок 1" descr="J:\ННМ 28-02-10\Бланки\Бланки МГУ\MSUBIG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69506" y="1340768"/>
            <a:ext cx="1804988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ru-RU" sz="3400" b="1" dirty="0" smtClean="0">
                <a:solidFill>
                  <a:srgbClr val="C00000"/>
                </a:solidFill>
              </a:rPr>
              <a:t>Пять ключевых положений Болонской декларации :</a:t>
            </a:r>
            <a:endParaRPr lang="ru-RU" sz="34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84576"/>
          </a:xfrm>
        </p:spPr>
        <p:txBody>
          <a:bodyPr>
            <a:normAutofit fontScale="850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принятие системы сопоставимых степеней;</a:t>
            </a:r>
          </a:p>
          <a:p>
            <a:pPr marL="514350" indent="-514350" algn="just">
              <a:spcAft>
                <a:spcPts val="600"/>
              </a:spcAft>
              <a:buFont typeface="+mj-lt"/>
              <a:buAutoNum type="arabicPeriod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введение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двухцикличного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обучения -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бакалавриат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и магистратура;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внедрение европейской системы зачётных единиц (система кредитов): за основу предлагается принять Европейскую систему переводных зачётных единиц (ECTS), сделав её накопительной системой, способной работать в рамках концепции "обучение в течение всей жизни»;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существенно развить и стимулировать мобильность студентов, преподавателей и администрации (на базе выполнения двух предыдущих пунктов);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развитие европейского сотрудничества в обеспечении качества с целью разработки сопоставимых критериев и методологий.</a:t>
            </a:r>
          </a:p>
          <a:p>
            <a:pPr marL="514350" indent="-514350">
              <a:buFont typeface="+mj-lt"/>
              <a:buAutoNum type="arabicPeriod"/>
            </a:pP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Стандартизация образования</a:t>
            </a:r>
            <a:endParaRPr lang="ru-RU" sz="36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124744"/>
            <a:ext cx="8435280" cy="5733256"/>
          </a:xfrm>
        </p:spPr>
        <p:txBody>
          <a:bodyPr>
            <a:normAutofit fontScale="92500"/>
          </a:bodyPr>
          <a:lstStyle/>
          <a:p>
            <a:r>
              <a:rPr lang="ru-RU" sz="2400" dirty="0" smtClean="0"/>
              <a:t>Разработка государственных стандартов в СССР началась в 1925 году, был организован Комитет по стандартизации при Совете Труда и Обороны СССР</a:t>
            </a:r>
          </a:p>
          <a:p>
            <a:r>
              <a:rPr lang="ru-RU" sz="2400" dirty="0" smtClean="0"/>
              <a:t>С начала второй пятилетки и до 1941 года было разработано и утверждено </a:t>
            </a:r>
            <a:r>
              <a:rPr lang="ru-RU" sz="2400" b="1" dirty="0" smtClean="0"/>
              <a:t>8600 </a:t>
            </a:r>
            <a:r>
              <a:rPr lang="ru-RU" sz="2400" b="1" dirty="0" err="1" smtClean="0"/>
              <a:t>ГОСТов</a:t>
            </a:r>
            <a:r>
              <a:rPr lang="ru-RU" sz="2400" dirty="0" smtClean="0"/>
              <a:t>.</a:t>
            </a:r>
          </a:p>
          <a:p>
            <a:pPr algn="ctr">
              <a:buNone/>
            </a:pPr>
            <a:r>
              <a:rPr lang="ru-RU" sz="2400" b="1" u="sng" dirty="0" smtClean="0">
                <a:solidFill>
                  <a:srgbClr val="C00000"/>
                </a:solidFill>
              </a:rPr>
              <a:t>В области образования не стандарты, а учебные планы</a:t>
            </a:r>
          </a:p>
          <a:p>
            <a:r>
              <a:rPr lang="ru-RU" sz="2400" dirty="0" smtClean="0"/>
              <a:t>Постановление ЦК КПСС и СМ СССР от 10 ноября </a:t>
            </a:r>
            <a:r>
              <a:rPr lang="ru-RU" sz="2400" b="1" dirty="0" smtClean="0"/>
              <a:t>1966</a:t>
            </a:r>
            <a:r>
              <a:rPr lang="ru-RU" sz="2400" dirty="0" smtClean="0"/>
              <a:t> г. N 874 "О мерах дальнейшего улучшения работы средней общеобразовательной школы" – </a:t>
            </a:r>
            <a:r>
              <a:rPr lang="ru-RU" sz="2400" b="1" dirty="0" smtClean="0"/>
              <a:t>введение научно обоснованных учебных планов</a:t>
            </a:r>
          </a:p>
          <a:p>
            <a:endParaRPr lang="ru-RU" sz="2400" b="1" dirty="0" smtClean="0"/>
          </a:p>
          <a:p>
            <a:r>
              <a:rPr lang="ru-RU" sz="2400" b="1" dirty="0" smtClean="0">
                <a:solidFill>
                  <a:srgbClr val="C00000"/>
                </a:solidFill>
              </a:rPr>
              <a:t>Разработка образовательных стандартов в других странах:</a:t>
            </a:r>
          </a:p>
          <a:p>
            <a:r>
              <a:rPr lang="ru-RU" sz="2400" u="sng" dirty="0" smtClean="0"/>
              <a:t>Германия</a:t>
            </a:r>
            <a:r>
              <a:rPr lang="ru-RU" sz="2400" dirty="0" smtClean="0"/>
              <a:t> с 1970-х </a:t>
            </a:r>
            <a:r>
              <a:rPr lang="ru-RU" sz="2400" dirty="0" err="1" smtClean="0"/>
              <a:t>гг</a:t>
            </a:r>
            <a:r>
              <a:rPr lang="ru-RU" sz="2400" dirty="0" smtClean="0"/>
              <a:t> (по результатам исследования </a:t>
            </a:r>
            <a:r>
              <a:rPr lang="en-US" sz="2400" dirty="0" smtClean="0"/>
              <a:t>PISA)</a:t>
            </a:r>
            <a:endParaRPr lang="ru-RU" sz="2400" dirty="0" smtClean="0"/>
          </a:p>
          <a:p>
            <a:r>
              <a:rPr lang="ru-RU" sz="2400" u="sng" dirty="0" smtClean="0"/>
              <a:t>США</a:t>
            </a:r>
            <a:r>
              <a:rPr lang="ru-RU" sz="2400" dirty="0" smtClean="0"/>
              <a:t> с 1980-х </a:t>
            </a:r>
            <a:r>
              <a:rPr lang="ru-RU" sz="2400" dirty="0" err="1" smtClean="0"/>
              <a:t>гг</a:t>
            </a:r>
            <a:r>
              <a:rPr lang="ru-RU" sz="2400" dirty="0" smtClean="0"/>
              <a:t> стандарты штатов </a:t>
            </a:r>
          </a:p>
          <a:p>
            <a:r>
              <a:rPr lang="ru-RU" sz="2400" b="1" dirty="0" smtClean="0"/>
              <a:t>Рамочный характер стандартов, в отличие от учебных планов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Некоторые выводы: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sz="2800" dirty="0" smtClean="0"/>
              <a:t>На международном уровне не существует  единых рекомендаций по содержанию и методам образования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2800" dirty="0" smtClean="0"/>
              <a:t>Нет международных дипломов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2800" dirty="0" smtClean="0"/>
              <a:t>Стандарты и учебные планы имеют рамочный характер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2800" dirty="0" smtClean="0"/>
              <a:t>Не существует  международных программ совершенствования образования в развитых странах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2800" dirty="0" smtClean="0"/>
              <a:t>Не отработаны способы оказания консультативной помощи и координации усилий в области совершенствования образования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2800" dirty="0" smtClean="0"/>
              <a:t>Все это свидетельствует о приоритете свободы в постановке образования</a:t>
            </a:r>
          </a:p>
          <a:p>
            <a:pPr marL="514350" indent="-514350">
              <a:buFont typeface="+mj-lt"/>
              <a:buAutoNum type="arabicPeriod"/>
            </a:pPr>
            <a:endParaRPr lang="ru-RU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Оценка результатов образования:</a:t>
            </a:r>
            <a:endParaRPr lang="ru-RU" sz="3600" b="1" dirty="0"/>
          </a:p>
        </p:txBody>
      </p:sp>
      <p:sp>
        <p:nvSpPr>
          <p:cNvPr id="6" name="Заголовок 3"/>
          <p:cNvSpPr>
            <a:spLocks noGrp="1"/>
          </p:cNvSpPr>
          <p:nvPr>
            <p:ph idx="1"/>
          </p:nvPr>
        </p:nvSpPr>
        <p:spPr/>
        <p:txBody>
          <a:bodyPr>
            <a:normAutofit fontScale="97500"/>
          </a:bodyPr>
          <a:lstStyle/>
          <a:p>
            <a:r>
              <a:rPr lang="ru-RU" dirty="0" smtClean="0"/>
              <a:t>оценка полученных знаний</a:t>
            </a:r>
          </a:p>
          <a:p>
            <a:r>
              <a:rPr lang="ru-RU" dirty="0" smtClean="0"/>
              <a:t>оценка навыков (компетенций)</a:t>
            </a:r>
          </a:p>
          <a:p>
            <a:r>
              <a:rPr lang="ru-RU" sz="2500" b="1" dirty="0" smtClean="0"/>
              <a:t>(Компетенции </a:t>
            </a:r>
            <a:r>
              <a:rPr lang="ru-RU" sz="2500" dirty="0" smtClean="0"/>
              <a:t>– проверяемые навыки учащихся, считающиеся обязательными для аттестации, </a:t>
            </a:r>
            <a:r>
              <a:rPr lang="ru-RU" sz="2500" dirty="0" err="1" smtClean="0"/>
              <a:t>сертифицирования</a:t>
            </a:r>
            <a:r>
              <a:rPr lang="ru-RU" sz="2500" dirty="0" smtClean="0"/>
              <a:t>)</a:t>
            </a:r>
            <a:endParaRPr lang="ru-RU" sz="25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/>
              <a:t>В США управление образованием осуществляется не столько в процессе его получения, сколько на выходе – </a:t>
            </a:r>
            <a:r>
              <a:rPr lang="ru-RU" sz="2800" b="1" dirty="0" smtClean="0">
                <a:solidFill>
                  <a:srgbClr val="C00000"/>
                </a:solidFill>
              </a:rPr>
              <a:t>при оценке знаний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52528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/>
              <a:t>«</a:t>
            </a:r>
            <a:r>
              <a:rPr lang="ru-RU" sz="2400" dirty="0" err="1" smtClean="0"/>
              <a:t>Scholastic</a:t>
            </a:r>
            <a:r>
              <a:rPr lang="ru-RU" sz="2400" dirty="0" smtClean="0"/>
              <a:t> </a:t>
            </a:r>
            <a:r>
              <a:rPr lang="ru-RU" sz="2400" dirty="0" err="1" smtClean="0"/>
              <a:t>Assessment</a:t>
            </a:r>
            <a:r>
              <a:rPr lang="ru-RU" sz="2400" dirty="0" smtClean="0"/>
              <a:t> </a:t>
            </a:r>
            <a:r>
              <a:rPr lang="ru-RU" sz="2400" dirty="0" err="1" smtClean="0"/>
              <a:t>Test</a:t>
            </a:r>
            <a:r>
              <a:rPr lang="ru-RU" sz="2400" dirty="0" smtClean="0"/>
              <a:t>» «</a:t>
            </a:r>
            <a:r>
              <a:rPr lang="ru-RU" sz="2400" b="1" i="1" dirty="0" smtClean="0"/>
              <a:t>Академический оценочный тест</a:t>
            </a:r>
            <a:r>
              <a:rPr lang="ru-RU" sz="2400" dirty="0" smtClean="0"/>
              <a:t>») — стандартизованный тест для приема в высшие учебные заведения мира. </a:t>
            </a:r>
          </a:p>
          <a:p>
            <a:r>
              <a:rPr lang="ru-RU" sz="2400" dirty="0" smtClean="0"/>
              <a:t>SAT разрабатывается и управляется некоммерческой организацией </a:t>
            </a:r>
            <a:r>
              <a:rPr lang="ru-RU" sz="2400" dirty="0" err="1" smtClean="0"/>
              <a:t>College</a:t>
            </a:r>
            <a:r>
              <a:rPr lang="ru-RU" sz="2400" dirty="0" smtClean="0"/>
              <a:t> </a:t>
            </a:r>
            <a:r>
              <a:rPr lang="ru-RU" sz="2400" dirty="0" err="1" smtClean="0"/>
              <a:t>Board</a:t>
            </a:r>
            <a:r>
              <a:rPr lang="ru-RU" sz="2400" dirty="0" smtClean="0"/>
              <a:t>. </a:t>
            </a:r>
          </a:p>
          <a:p>
            <a:r>
              <a:rPr lang="ru-RU" sz="2400" dirty="0" smtClean="0"/>
              <a:t>Впервые был введен в 1901 году.</a:t>
            </a:r>
          </a:p>
          <a:p>
            <a:endParaRPr lang="ru-RU" sz="2400" b="1" i="1" u="sng" dirty="0" smtClean="0"/>
          </a:p>
          <a:p>
            <a:r>
              <a:rPr lang="ru-RU" sz="2400" b="1" i="1" u="sng" dirty="0" smtClean="0"/>
              <a:t>Тест оценивает знания по</a:t>
            </a:r>
            <a:r>
              <a:rPr lang="ru-RU" sz="2400" dirty="0" smtClean="0"/>
              <a:t>:</a:t>
            </a:r>
          </a:p>
          <a:p>
            <a:r>
              <a:rPr lang="ru-RU" sz="2400" dirty="0" smtClean="0"/>
              <a:t>1) </a:t>
            </a:r>
            <a:r>
              <a:rPr lang="ru-RU" sz="2400" b="1" i="1" dirty="0" smtClean="0"/>
              <a:t>Математике</a:t>
            </a:r>
            <a:r>
              <a:rPr lang="ru-RU" sz="2400" dirty="0" smtClean="0"/>
              <a:t>, 2) </a:t>
            </a:r>
            <a:r>
              <a:rPr lang="ru-RU" sz="2400" b="1" i="1" dirty="0" smtClean="0"/>
              <a:t>Грамматике</a:t>
            </a:r>
            <a:r>
              <a:rPr lang="ru-RU" sz="2400" dirty="0" smtClean="0"/>
              <a:t> и 3) </a:t>
            </a:r>
            <a:r>
              <a:rPr lang="ru-RU" sz="2400" b="1" i="1" dirty="0" smtClean="0"/>
              <a:t>Анализу текста</a:t>
            </a:r>
          </a:p>
          <a:p>
            <a:endParaRPr lang="ru-RU" sz="2400" b="1" dirty="0" smtClean="0">
              <a:solidFill>
                <a:srgbClr val="C00000"/>
              </a:solidFill>
            </a:endParaRPr>
          </a:p>
          <a:p>
            <a:r>
              <a:rPr lang="ru-RU" sz="2400" b="1" dirty="0" smtClean="0">
                <a:solidFill>
                  <a:srgbClr val="C00000"/>
                </a:solidFill>
              </a:rPr>
              <a:t>Введение у нас ЕГЭ и рамочных стандартов означает признание этого подхода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288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Оценка результатов образования – компетенции:</a:t>
            </a:r>
            <a:br>
              <a:rPr lang="ru-RU" sz="3600" b="1" dirty="0" smtClean="0"/>
            </a:br>
            <a:r>
              <a:rPr lang="ru-RU" sz="3100" u="sng" dirty="0" smtClean="0"/>
              <a:t>Общие компетенции:</a:t>
            </a:r>
            <a:endParaRPr lang="ru-RU" sz="3100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28800"/>
            <a:ext cx="8568952" cy="2736304"/>
          </a:xfrm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400" b="1" dirty="0" smtClean="0"/>
              <a:t>Способность выразить мысль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b="1" dirty="0" smtClean="0"/>
              <a:t>Умение формулировать вопросы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b="1" dirty="0" smtClean="0"/>
              <a:t>Способность быстро находить необходимую информацию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b="1" dirty="0" smtClean="0"/>
              <a:t>Сравнение информации, выделение существенного, общего, различного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b="1" dirty="0" smtClean="0"/>
              <a:t>Умение классифицировать, критерии классификации</a:t>
            </a:r>
          </a:p>
          <a:p>
            <a:endParaRPr lang="ru-R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4509120"/>
            <a:ext cx="4848571" cy="156966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457200" indent="-457200">
              <a:buFont typeface="+mj-lt"/>
              <a:buAutoNum type="arabicPeriod" startAt="6"/>
            </a:pPr>
            <a:r>
              <a:rPr lang="ru-RU" sz="2400" dirty="0" smtClean="0"/>
              <a:t>Умение найти ошибки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ru-RU" sz="2400" dirty="0" smtClean="0"/>
              <a:t>Владение иностранным языком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ru-RU" sz="2400" dirty="0" smtClean="0"/>
              <a:t>Самопроверка результата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ru-RU" sz="2400" dirty="0" smtClean="0"/>
              <a:t>Планомерность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08104" y="4509120"/>
            <a:ext cx="3294172" cy="193899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457200" indent="-457200">
              <a:buFont typeface="+mj-lt"/>
              <a:buAutoNum type="arabicPeriod" startAt="10"/>
            </a:pPr>
            <a:r>
              <a:rPr lang="ru-RU" sz="2400" dirty="0" smtClean="0"/>
              <a:t>Аккуратность</a:t>
            </a:r>
          </a:p>
          <a:p>
            <a:pPr marL="457200" indent="-457200">
              <a:buFont typeface="+mj-lt"/>
              <a:buAutoNum type="arabicPeriod" startAt="10"/>
            </a:pPr>
            <a:r>
              <a:rPr lang="ru-RU" sz="2400" dirty="0" smtClean="0"/>
              <a:t>Пунктуальность</a:t>
            </a:r>
          </a:p>
          <a:p>
            <a:pPr marL="457200" indent="-457200">
              <a:buFont typeface="+mj-lt"/>
              <a:buAutoNum type="arabicPeriod" startAt="10"/>
            </a:pPr>
            <a:r>
              <a:rPr lang="ru-RU" sz="2400" dirty="0" smtClean="0"/>
              <a:t>Коммуникативность</a:t>
            </a:r>
          </a:p>
          <a:p>
            <a:pPr marL="457200" indent="-457200">
              <a:buFont typeface="+mj-lt"/>
              <a:buAutoNum type="arabicPeriod" startAt="10"/>
            </a:pPr>
            <a:r>
              <a:rPr lang="ru-RU" sz="2400" dirty="0" smtClean="0"/>
              <a:t>Толерантность</a:t>
            </a:r>
          </a:p>
          <a:p>
            <a:pPr marL="457200" indent="-457200">
              <a:buFont typeface="+mj-lt"/>
              <a:buAutoNum type="arabicPeriod" startAt="10"/>
            </a:pPr>
            <a:r>
              <a:rPr lang="ru-RU" sz="2400" dirty="0" smtClean="0"/>
              <a:t>Инициативность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Предметные компетенции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01008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Знание терминов и понятий</a:t>
            </a:r>
          </a:p>
          <a:p>
            <a:r>
              <a:rPr lang="ru-RU" sz="2400" b="1" dirty="0" smtClean="0"/>
              <a:t>Их применение (пределы применимости)</a:t>
            </a:r>
          </a:p>
          <a:p>
            <a:r>
              <a:rPr lang="ru-RU" sz="2400" b="1" dirty="0" smtClean="0"/>
              <a:t>Предметные методы, условия применимости</a:t>
            </a:r>
          </a:p>
          <a:p>
            <a:r>
              <a:rPr lang="ru-RU" sz="2400" b="1" dirty="0" smtClean="0"/>
              <a:t>Умение классифицировать, критерии классификации</a:t>
            </a:r>
          </a:p>
          <a:p>
            <a:r>
              <a:rPr lang="ru-RU" sz="2400" b="1" dirty="0" smtClean="0"/>
              <a:t>Умение найти ошибки</a:t>
            </a:r>
          </a:p>
          <a:p>
            <a:r>
              <a:rPr lang="ru-RU" sz="2400" b="1" dirty="0" smtClean="0"/>
              <a:t>Навык = скорость + безошибочность</a:t>
            </a:r>
          </a:p>
          <a:p>
            <a:r>
              <a:rPr lang="ru-RU" sz="2400" b="1" dirty="0" smtClean="0"/>
              <a:t>Проверка достоверности результатов</a:t>
            </a:r>
          </a:p>
          <a:p>
            <a:r>
              <a:rPr lang="ru-RU" sz="2400" b="1" dirty="0" smtClean="0"/>
              <a:t>Релятивизм – оценка с разных позиций</a:t>
            </a:r>
            <a:endParaRPr lang="ru-R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5288340"/>
            <a:ext cx="86409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При оценке знаний содержание программы образования оказывается не главным.</a:t>
            </a:r>
          </a:p>
          <a:p>
            <a:r>
              <a:rPr lang="ru-RU" sz="2400" b="1" dirty="0" smtClean="0">
                <a:solidFill>
                  <a:srgbClr val="C00000"/>
                </a:solidFill>
              </a:rPr>
              <a:t>Лишь по математике и родному языку требуются некие конкретные знания.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/>
              <a:t>Рейтинг </a:t>
            </a:r>
            <a:r>
              <a:rPr lang="en-US" sz="2800" b="1" dirty="0" smtClean="0"/>
              <a:t>QS (</a:t>
            </a:r>
            <a:r>
              <a:rPr lang="ru-RU" sz="2800" b="1" dirty="0" err="1" smtClean="0"/>
              <a:t>Quacquarelli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Symonds</a:t>
            </a:r>
            <a:r>
              <a:rPr lang="en-US" sz="2800" b="1" dirty="0" smtClean="0"/>
              <a:t>)</a:t>
            </a:r>
            <a:r>
              <a:rPr lang="ru-RU" sz="2800" b="1" dirty="0" smtClean="0"/>
              <a:t> с 2005 г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Рейтинг лучших университетов мира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ru-RU" sz="2800" i="1" dirty="0" smtClean="0"/>
              <a:t>(</a:t>
            </a:r>
            <a:r>
              <a:rPr lang="ru-RU" sz="2800" i="1" dirty="0"/>
              <a:t>QS</a:t>
            </a:r>
            <a:r>
              <a:rPr lang="ru-RU" sz="2800" dirty="0"/>
              <a:t> </a:t>
            </a:r>
            <a:r>
              <a:rPr lang="ru-RU" sz="2800" i="1" dirty="0" err="1"/>
              <a:t>World</a:t>
            </a:r>
            <a:r>
              <a:rPr lang="ru-RU" sz="2800" dirty="0"/>
              <a:t> </a:t>
            </a:r>
            <a:r>
              <a:rPr lang="ru-RU" sz="2800" i="1" dirty="0" err="1"/>
              <a:t>University</a:t>
            </a:r>
            <a:r>
              <a:rPr lang="ru-RU" sz="2800" dirty="0"/>
              <a:t> </a:t>
            </a:r>
            <a:r>
              <a:rPr lang="ru-RU" sz="2800" i="1" dirty="0" err="1"/>
              <a:t>Rankings</a:t>
            </a:r>
            <a:r>
              <a:rPr lang="ru-RU" sz="2800" i="1" dirty="0"/>
              <a:t>)</a:t>
            </a:r>
            <a:r>
              <a:rPr lang="ru-RU" sz="2800" dirty="0"/>
              <a:t> 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39552" y="1628795"/>
          <a:ext cx="8136904" cy="4841456"/>
        </p:xfrm>
        <a:graphic>
          <a:graphicData uri="http://schemas.openxmlformats.org/drawingml/2006/table">
            <a:tbl>
              <a:tblPr/>
              <a:tblGrid>
                <a:gridCol w="6966244"/>
                <a:gridCol w="1170660"/>
              </a:tblGrid>
              <a:tr h="3651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11111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 Показатель</a:t>
                      </a:r>
                      <a:endParaRPr lang="ru-RU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11111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ВЕС</a:t>
                      </a:r>
                      <a:endParaRPr lang="ru-RU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5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"/>
                          <a:ea typeface="Times New Roman"/>
                          <a:cs typeface="Times New Roman"/>
                        </a:rPr>
                        <a:t>Индекс академической репутации (опрос)</a:t>
                      </a:r>
                      <a:endParaRPr lang="ru-RU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"/>
                          <a:ea typeface="Times New Roman"/>
                          <a:cs typeface="Times New Roman"/>
                        </a:rPr>
                        <a:t>40%</a:t>
                      </a:r>
                      <a:endParaRPr lang="ru-RU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5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"/>
                          <a:ea typeface="Times New Roman"/>
                          <a:cs typeface="Times New Roman"/>
                        </a:rPr>
                        <a:t>Индекс репутации среди работодателей (опрос)</a:t>
                      </a:r>
                      <a:endParaRPr lang="ru-RU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"/>
                          <a:ea typeface="Times New Roman"/>
                          <a:cs typeface="Times New Roman"/>
                        </a:rPr>
                        <a:t>10%</a:t>
                      </a:r>
                      <a:endParaRPr lang="ru-RU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10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"/>
                          <a:ea typeface="Times New Roman"/>
                          <a:cs typeface="Times New Roman"/>
                        </a:rPr>
                        <a:t>Соотношение профессорско-преподавательского состава по отношению к численности обучающихся</a:t>
                      </a:r>
                      <a:endParaRPr lang="ru-RU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"/>
                          <a:ea typeface="Times New Roman"/>
                          <a:cs typeface="Times New Roman"/>
                        </a:rPr>
                        <a:t>20%</a:t>
                      </a:r>
                      <a:endParaRPr lang="ru-RU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10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"/>
                          <a:ea typeface="Times New Roman"/>
                          <a:cs typeface="Times New Roman"/>
                        </a:rPr>
                        <a:t>Индекс цитирования научных статей преподавательского состава по отношению к численности преподавательского состава (база данных Scopus)</a:t>
                      </a:r>
                      <a:endParaRPr lang="ru-RU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"/>
                          <a:ea typeface="Times New Roman"/>
                          <a:cs typeface="Times New Roman"/>
                        </a:rPr>
                        <a:t>20%</a:t>
                      </a:r>
                      <a:endParaRPr lang="ru-RU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10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"/>
                          <a:ea typeface="Times New Roman"/>
                          <a:cs typeface="Times New Roman"/>
                        </a:rPr>
                        <a:t>Доля иностранных преподавателей по отношению к численности преподавательского состава (по эквиваленту полной ставки)</a:t>
                      </a:r>
                      <a:endParaRPr lang="ru-RU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"/>
                          <a:ea typeface="Times New Roman"/>
                          <a:cs typeface="Times New Roman"/>
                        </a:rPr>
                        <a:t>5%</a:t>
                      </a:r>
                      <a:endParaRPr lang="ru-RU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10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"/>
                          <a:ea typeface="Times New Roman"/>
                          <a:cs typeface="Times New Roman"/>
                        </a:rPr>
                        <a:t>Доля иностранных студентов по отношению к численности обучающихся (программы полного цикла обучения)</a:t>
                      </a:r>
                      <a:endParaRPr lang="ru-RU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"/>
                          <a:ea typeface="Times New Roman"/>
                          <a:cs typeface="Times New Roman"/>
                        </a:rPr>
                        <a:t>5%</a:t>
                      </a: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ru-RU" sz="2800" b="1" dirty="0"/>
              <a:t>Рейтинг </a:t>
            </a:r>
            <a:r>
              <a:rPr lang="ru-RU" sz="2800" b="1" dirty="0" smtClean="0"/>
              <a:t>ARWU (Шанхайский университет с 2003)</a:t>
            </a:r>
            <a:endParaRPr lang="ru-RU" sz="28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79514" y="727254"/>
          <a:ext cx="8964486" cy="61629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0"/>
                <a:gridCol w="7272808"/>
                <a:gridCol w="683568"/>
              </a:tblGrid>
              <a:tr h="10316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solidFill>
                            <a:srgbClr val="11111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Критерий отбора вузов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040" marR="66040" marT="59690" marB="596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solidFill>
                            <a:srgbClr val="11111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Метод отбора</a:t>
                      </a: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040" marR="66040" marT="59690" marB="596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rgbClr val="11111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Значимость критерия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040" marR="66040" marT="59690" marB="59690" anchor="ctr"/>
                </a:tc>
              </a:tr>
              <a:tr h="410313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>
                          <a:latin typeface="Times"/>
                          <a:ea typeface="Times New Roman"/>
                          <a:cs typeface="Times New Roman"/>
                        </a:rPr>
                        <a:t>Научные публикации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040" marR="66040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"/>
                          <a:ea typeface="Times New Roman"/>
                          <a:cs typeface="Times New Roman"/>
                        </a:rPr>
                        <a:t>Число статей, опубликованных в </a:t>
                      </a:r>
                      <a:r>
                        <a:rPr lang="ru-RU" sz="1800" dirty="0" err="1">
                          <a:latin typeface="Times"/>
                          <a:ea typeface="Times New Roman"/>
                          <a:cs typeface="Times New Roman"/>
                        </a:rPr>
                        <a:t>Nature</a:t>
                      </a:r>
                      <a:r>
                        <a:rPr lang="ru-RU" sz="1800" dirty="0">
                          <a:latin typeface="Times"/>
                          <a:ea typeface="Times New Roman"/>
                          <a:cs typeface="Times New Roman"/>
                        </a:rPr>
                        <a:t> или </a:t>
                      </a:r>
                      <a:r>
                        <a:rPr lang="ru-RU" sz="1800" dirty="0" err="1">
                          <a:latin typeface="Times"/>
                          <a:ea typeface="Times New Roman"/>
                          <a:cs typeface="Times New Roman"/>
                        </a:rPr>
                        <a:t>Science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040" marR="66040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"/>
                          <a:ea typeface="Times New Roman"/>
                          <a:cs typeface="Times New Roman"/>
                        </a:rPr>
                        <a:t>20%</a:t>
                      </a:r>
                      <a:endParaRPr lang="ru-RU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040" marR="66040" marT="47625" marB="47625" anchor="ctr"/>
                </a:tc>
              </a:tr>
              <a:tr h="6688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"/>
                          <a:ea typeface="Times New Roman"/>
                          <a:cs typeface="Times New Roman"/>
                        </a:rPr>
                        <a:t>Число часто цитируемых публикаций (показатель цитируемости SCIE —</a:t>
                      </a:r>
                      <a:br>
                        <a:rPr lang="ru-RU" sz="1800" dirty="0">
                          <a:latin typeface="Times"/>
                          <a:ea typeface="Times New Roman"/>
                          <a:cs typeface="Times New Roman"/>
                        </a:rPr>
                      </a:br>
                      <a:r>
                        <a:rPr lang="ru-RU" sz="1800" dirty="0" err="1">
                          <a:latin typeface="Times"/>
                          <a:ea typeface="Times New Roman"/>
                          <a:cs typeface="Times New Roman"/>
                        </a:rPr>
                        <a:t>Science</a:t>
                      </a:r>
                      <a:r>
                        <a:rPr lang="ru-RU" sz="1800" dirty="0">
                          <a:latin typeface="Times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"/>
                          <a:ea typeface="Times New Roman"/>
                          <a:cs typeface="Times New Roman"/>
                        </a:rPr>
                        <a:t>Citation</a:t>
                      </a:r>
                      <a:r>
                        <a:rPr lang="ru-RU" sz="1800" dirty="0">
                          <a:latin typeface="Times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"/>
                          <a:ea typeface="Times New Roman"/>
                          <a:cs typeface="Times New Roman"/>
                        </a:rPr>
                        <a:t>Index-Expanded</a:t>
                      </a:r>
                      <a:r>
                        <a:rPr lang="ru-RU" sz="1800" dirty="0">
                          <a:latin typeface="Times"/>
                          <a:ea typeface="Times New Roman"/>
                          <a:cs typeface="Times New Roman"/>
                        </a:rPr>
                        <a:t> и SSCI — </a:t>
                      </a:r>
                      <a:r>
                        <a:rPr lang="ru-RU" sz="1800" dirty="0" err="1">
                          <a:latin typeface="Times"/>
                          <a:ea typeface="Times New Roman"/>
                          <a:cs typeface="Times New Roman"/>
                        </a:rPr>
                        <a:t>Social</a:t>
                      </a:r>
                      <a:r>
                        <a:rPr lang="ru-RU" sz="1800" dirty="0">
                          <a:latin typeface="Times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"/>
                          <a:ea typeface="Times New Roman"/>
                          <a:cs typeface="Times New Roman"/>
                        </a:rPr>
                        <a:t>Science</a:t>
                      </a:r>
                      <a:r>
                        <a:rPr lang="ru-RU" sz="1800" dirty="0">
                          <a:latin typeface="Times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"/>
                          <a:ea typeface="Times New Roman"/>
                          <a:cs typeface="Times New Roman"/>
                        </a:rPr>
                        <a:t>Citation</a:t>
                      </a:r>
                      <a:r>
                        <a:rPr lang="ru-RU" sz="1800" dirty="0">
                          <a:latin typeface="Times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"/>
                          <a:ea typeface="Times New Roman"/>
                          <a:cs typeface="Times New Roman"/>
                        </a:rPr>
                        <a:t>Index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040" marR="66040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"/>
                          <a:ea typeface="Times New Roman"/>
                          <a:cs typeface="Times New Roman"/>
                        </a:rPr>
                        <a:t>20%</a:t>
                      </a:r>
                      <a:endParaRPr lang="ru-RU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040" marR="66040" marT="47625" marB="47625" anchor="ctr"/>
                </a:tc>
              </a:tr>
              <a:tr h="66880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>
                          <a:latin typeface="Times"/>
                          <a:ea typeface="Times New Roman"/>
                          <a:cs typeface="Times New Roman"/>
                        </a:rPr>
                        <a:t>Качество преподавательского состава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040" marR="66040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"/>
                          <a:ea typeface="Times New Roman"/>
                          <a:cs typeface="Times New Roman"/>
                        </a:rPr>
                        <a:t>Число преподавателей, обладающих Нобелевскими или </a:t>
                      </a:r>
                      <a:r>
                        <a:rPr lang="ru-RU" sz="1800" dirty="0" err="1">
                          <a:latin typeface="Times"/>
                          <a:ea typeface="Times New Roman"/>
                          <a:cs typeface="Times New Roman"/>
                        </a:rPr>
                        <a:t>Филдсовскими</a:t>
                      </a:r>
                      <a:r>
                        <a:rPr lang="ru-RU" sz="1800" dirty="0">
                          <a:latin typeface="Times"/>
                          <a:ea typeface="Times New Roman"/>
                          <a:cs typeface="Times New Roman"/>
                        </a:rPr>
                        <a:t> премиями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040" marR="66040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"/>
                          <a:ea typeface="Times New Roman"/>
                          <a:cs typeface="Times New Roman"/>
                        </a:rPr>
                        <a:t>20%</a:t>
                      </a:r>
                      <a:endParaRPr lang="ru-RU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040" marR="66040" marT="47625" marB="47625" anchor="ctr"/>
                </a:tc>
              </a:tr>
              <a:tr h="4497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"/>
                          <a:ea typeface="Times New Roman"/>
                          <a:cs typeface="Times New Roman"/>
                        </a:rPr>
                        <a:t>Число часто цитируемых в научных изданиях публикаций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040" marR="66040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"/>
                          <a:ea typeface="Times New Roman"/>
                          <a:cs typeface="Times New Roman"/>
                        </a:rPr>
                        <a:t>20%</a:t>
                      </a:r>
                      <a:endParaRPr lang="ru-RU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040" marR="66040" marT="47625" marB="47625" anchor="ctr"/>
                </a:tc>
              </a:tr>
              <a:tr h="18728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"/>
                          <a:ea typeface="Times New Roman"/>
                          <a:cs typeface="Times New Roman"/>
                        </a:rPr>
                        <a:t>Качество обучения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040" marR="66040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"/>
                          <a:ea typeface="Times New Roman"/>
                          <a:cs typeface="Times New Roman"/>
                        </a:rPr>
                        <a:t>Число выпускников вуза. получивших Нобелевскую или </a:t>
                      </a:r>
                      <a:r>
                        <a:rPr lang="ru-RU" sz="1800" dirty="0" err="1">
                          <a:latin typeface="Times"/>
                          <a:ea typeface="Times New Roman"/>
                          <a:cs typeface="Times New Roman"/>
                        </a:rPr>
                        <a:t>Филдсовскую</a:t>
                      </a:r>
                      <a:r>
                        <a:rPr lang="ru-RU" sz="1800" dirty="0">
                          <a:latin typeface="Times"/>
                          <a:ea typeface="Times New Roman"/>
                          <a:cs typeface="Times New Roman"/>
                        </a:rPr>
                        <a:t> премию. Под выпускниками понимаются те, кто получил степень бакалавра, магистра или доктора в исследуемом вузе. Считается только одна премия и одна степень. Больший удельный вес имеет число лиц, получивших степень после 1991 года, меньший — те, кто получил степень в период с 1901 по 1910 год.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040" marR="66040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"/>
                          <a:ea typeface="Times New Roman"/>
                          <a:cs typeface="Times New Roman"/>
                        </a:rPr>
                        <a:t>10%</a:t>
                      </a:r>
                      <a:endParaRPr lang="ru-RU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040" marR="66040" marT="47625" marB="47625" anchor="ctr"/>
                </a:tc>
              </a:tr>
              <a:tr h="6634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 smtClean="0">
                          <a:latin typeface="Times"/>
                          <a:ea typeface="Times New Roman"/>
                          <a:cs typeface="Times New Roman"/>
                        </a:rPr>
                        <a:t>Производительность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040" marR="66040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"/>
                          <a:ea typeface="Times New Roman"/>
                          <a:cs typeface="Times New Roman"/>
                        </a:rPr>
                        <a:t>Соотношение пяти вышеизложенных показателей к численности персонала вуза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040" marR="66040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"/>
                          <a:ea typeface="Times New Roman"/>
                          <a:cs typeface="Times New Roman"/>
                        </a:rPr>
                        <a:t>10%</a:t>
                      </a: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040" marR="66040" marT="47625" marB="47625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sz="2800" b="1" dirty="0"/>
              <a:t>Структура показателей мониторинга</a:t>
            </a:r>
            <a:br>
              <a:rPr lang="ru-RU" sz="2800" b="1" dirty="0"/>
            </a:br>
            <a:r>
              <a:rPr lang="ru-RU" sz="2800" b="1" dirty="0"/>
              <a:t>эффективности вузов в 2014 году (за 2013 год)</a:t>
            </a:r>
            <a:endParaRPr lang="ru-RU" sz="28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79512" y="1196752"/>
            <a:ext cx="8712968" cy="5661248"/>
          </a:xfrm>
        </p:spPr>
        <p:txBody>
          <a:bodyPr>
            <a:noAutofit/>
          </a:bodyPr>
          <a:lstStyle/>
          <a:p>
            <a:r>
              <a:rPr lang="ru-RU" sz="1500" b="1" dirty="0">
                <a:latin typeface="Arial" pitchFamily="34" charset="0"/>
                <a:cs typeface="Arial" pitchFamily="34" charset="0"/>
              </a:rPr>
              <a:t>I. Образовательная деятельность: средний балл ЕГЭ студентов, принятых по результатам ЕГЭ </a:t>
            </a: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на</a:t>
            </a:r>
            <a:r>
              <a:rPr lang="en-US" sz="1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обучение 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по очной форме по программам подготовки бакалавров и специалистов за счет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средств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соответствующих 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бюджетов бюджетной системы Российской Федерации или с оплатой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стоимости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затрат 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на обучение физическими и юридическими лицами (средневзвешенное значение).</a:t>
            </a:r>
          </a:p>
          <a:p>
            <a:r>
              <a:rPr lang="ru-RU" sz="1500" b="1" dirty="0">
                <a:latin typeface="Arial" pitchFamily="34" charset="0"/>
                <a:cs typeface="Arial" pitchFamily="34" charset="0"/>
              </a:rPr>
              <a:t>II.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Научно‐исследовательская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деятельность: объем НИОКР в расчете на одного НПР.</a:t>
            </a:r>
          </a:p>
          <a:p>
            <a:r>
              <a:rPr lang="ru-RU" sz="1500" b="1" dirty="0">
                <a:latin typeface="Arial" pitchFamily="34" charset="0"/>
                <a:cs typeface="Arial" pitchFamily="34" charset="0"/>
              </a:rPr>
              <a:t>III. Международная деятельность: удельный вес численности иностранных студентов</a:t>
            </a: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завершивших 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освоение ООП ВПО, в общем выпуске студентов (приведенный контингент).</a:t>
            </a:r>
          </a:p>
          <a:p>
            <a:r>
              <a:rPr lang="ru-RU" sz="1500" b="1" dirty="0">
                <a:latin typeface="Arial" pitchFamily="34" charset="0"/>
                <a:cs typeface="Arial" pitchFamily="34" charset="0"/>
              </a:rPr>
              <a:t>IV.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Финансово‐экономическая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деятельность: доходы вуза из всех источников в расчете на </a:t>
            </a: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одного</a:t>
            </a:r>
            <a:r>
              <a:rPr lang="en-US" sz="1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НПР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sz="1500" b="1" dirty="0">
                <a:latin typeface="Arial" pitchFamily="34" charset="0"/>
                <a:cs typeface="Arial" pitchFamily="34" charset="0"/>
              </a:rPr>
              <a:t>V. Инфраструктура: общая площадь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учебно‐лабораторных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зданий в расчете на одного </a:t>
            </a: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студента</a:t>
            </a:r>
            <a:r>
              <a:rPr lang="en-US" sz="1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приведенного контингента), имеющихся у вуза на праве собственности и закрепленных за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вузом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на 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праве оперативного управления.</a:t>
            </a:r>
          </a:p>
          <a:p>
            <a:r>
              <a:rPr lang="ru-RU" sz="1500" b="1" dirty="0">
                <a:latin typeface="Arial" pitchFamily="34" charset="0"/>
                <a:cs typeface="Arial" pitchFamily="34" charset="0"/>
              </a:rPr>
              <a:t>VI. Трудоустройство: доля выпускников вуза, обучавшихся по очной форме обучения</a:t>
            </a: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обратившихся 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в службы занятости для содействия в трудоустройстве, в течение первого года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после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окончания 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обучения в вузе ‐ для вуза. 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Приведенный контингент ‐ для филиала.</a:t>
            </a:r>
          </a:p>
          <a:p>
            <a:r>
              <a:rPr lang="en-US" sz="1500" b="1" dirty="0">
                <a:latin typeface="Arial" pitchFamily="34" charset="0"/>
                <a:cs typeface="Arial" pitchFamily="34" charset="0"/>
              </a:rPr>
              <a:t>VII. 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Дополнительный показатель:</a:t>
            </a:r>
          </a:p>
          <a:p>
            <a:r>
              <a:rPr lang="ru-RU" sz="1500" dirty="0">
                <a:latin typeface="Arial" pitchFamily="34" charset="0"/>
                <a:cs typeface="Arial" pitchFamily="34" charset="0"/>
              </a:rPr>
              <a:t>• для вузов/филиалов без специфики ‐ численность сотрудников, из числа ППС (приведенных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к доле 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ставки), имеющих ученые степени кандидата или доктора наук, в расчете на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100 студентов.</a:t>
            </a:r>
            <a:endParaRPr lang="ru-RU" sz="15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chemeClr val="accent1">
                    <a:lumMod val="75000"/>
                  </a:schemeClr>
                </a:solidFill>
              </a:rPr>
              <a:t>Суть проблемы</a:t>
            </a:r>
            <a:r>
              <a:rPr lang="en-US" sz="3600" b="1" i="1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115328" cy="5054617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Существуют ли международные стандарты образования ?</a:t>
            </a:r>
          </a:p>
          <a:p>
            <a:r>
              <a:rPr lang="ru-RU" sz="2800" dirty="0" smtClean="0"/>
              <a:t>Что считается обязательным в образовании ?</a:t>
            </a:r>
          </a:p>
          <a:p>
            <a:r>
              <a:rPr lang="ru-RU" sz="2800" dirty="0" smtClean="0"/>
              <a:t>Существует ли международная координация совершенствования образования ?</a:t>
            </a:r>
          </a:p>
          <a:p>
            <a:r>
              <a:rPr lang="ru-RU" sz="2800" dirty="0" smtClean="0"/>
              <a:t>Насколько образование регламентировано на «верхнем системном уровне»?</a:t>
            </a:r>
          </a:p>
          <a:p>
            <a:r>
              <a:rPr lang="ru-RU" sz="2800" dirty="0" smtClean="0"/>
              <a:t>Какую помощь оказывает мировое сообщество в совершенствовании национальных образовательных систем ?</a:t>
            </a:r>
            <a:endParaRPr lang="ru-RU" sz="28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F6EF3-3AB9-4A11-8B97-00D4B03A0262}" type="datetime1">
              <a:rPr lang="ru-RU" smtClean="0"/>
              <a:pPr/>
              <a:t>23.10.15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441C0-AFFD-4B79-84E4-1BF57B643E4D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Рекомендательное письмо поступающему в магистратуру, аспирантуру: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 fontScale="92500" lnSpcReduction="10000"/>
          </a:bodyPr>
          <a:lstStyle/>
          <a:p>
            <a:r>
              <a:rPr lang="ru-RU" sz="2800" dirty="0" smtClean="0"/>
              <a:t>Продолжительность  общения с рекомендуемым</a:t>
            </a:r>
          </a:p>
          <a:p>
            <a:r>
              <a:rPr lang="ru-RU" sz="2800" dirty="0" smtClean="0"/>
              <a:t>Рейтинг в групповом сравнении</a:t>
            </a:r>
          </a:p>
          <a:p>
            <a:r>
              <a:rPr lang="ru-RU" sz="2800" dirty="0" smtClean="0"/>
              <a:t>Темы квалификационных работ</a:t>
            </a:r>
          </a:p>
          <a:p>
            <a:r>
              <a:rPr lang="ru-RU" sz="2800" dirty="0" smtClean="0"/>
              <a:t>Освоенные </a:t>
            </a:r>
            <a:r>
              <a:rPr lang="ru-RU" sz="2800" dirty="0"/>
              <a:t>н</a:t>
            </a:r>
            <a:r>
              <a:rPr lang="ru-RU" sz="2800" dirty="0" smtClean="0"/>
              <a:t>авыки, методики</a:t>
            </a:r>
          </a:p>
          <a:p>
            <a:r>
              <a:rPr lang="ru-RU" sz="2800" dirty="0" smtClean="0"/>
              <a:t>Организованность (пунктуальность, аккуратность, ответственность, внимательность)</a:t>
            </a:r>
          </a:p>
          <a:p>
            <a:r>
              <a:rPr lang="ru-RU" sz="2800" dirty="0" smtClean="0"/>
              <a:t>Трудоспособность</a:t>
            </a:r>
          </a:p>
          <a:p>
            <a:r>
              <a:rPr lang="ru-RU" sz="2800" dirty="0" smtClean="0"/>
              <a:t>Инициативность</a:t>
            </a:r>
          </a:p>
          <a:p>
            <a:r>
              <a:rPr lang="ru-RU" sz="2800" dirty="0" smtClean="0"/>
              <a:t>Целеустремленность</a:t>
            </a:r>
          </a:p>
          <a:p>
            <a:r>
              <a:rPr lang="ru-RU" sz="2800" dirty="0" smtClean="0"/>
              <a:t>Коммуникабельность, корректность, толерантность</a:t>
            </a:r>
          </a:p>
          <a:p>
            <a:r>
              <a:rPr lang="ru-RU" sz="2800" dirty="0" smtClean="0"/>
              <a:t>Порядочность (честность, этичность)</a:t>
            </a:r>
          </a:p>
          <a:p>
            <a:r>
              <a:rPr lang="ru-RU" sz="2800" dirty="0" smtClean="0"/>
              <a:t>Личностные особенности (увлечения, чувство юмора)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Выводы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1200"/>
              </a:spcBef>
            </a:pPr>
            <a:r>
              <a:rPr lang="ru-RU" sz="2800" dirty="0" smtClean="0"/>
              <a:t>Образование исторически свободно по своей сути</a:t>
            </a:r>
          </a:p>
          <a:p>
            <a:pPr algn="just">
              <a:spcBef>
                <a:spcPts val="1200"/>
              </a:spcBef>
            </a:pPr>
            <a:r>
              <a:rPr lang="ru-RU" sz="2800" dirty="0" smtClean="0"/>
              <a:t>За исключением СССР, образование никогда ранее не было жестко регламентировано специальными документами национального уровня</a:t>
            </a:r>
          </a:p>
          <a:p>
            <a:pPr algn="just">
              <a:spcBef>
                <a:spcPts val="1200"/>
              </a:spcBef>
            </a:pPr>
            <a:r>
              <a:rPr lang="ru-RU" sz="2800" dirty="0" smtClean="0"/>
              <a:t>Регламентация образования в основном продуцируется на «нижнем системном уровне», т.е. представляет инициативу и интересы преподавателей</a:t>
            </a:r>
          </a:p>
          <a:p>
            <a:pPr algn="just">
              <a:spcBef>
                <a:spcPts val="1200"/>
              </a:spcBef>
            </a:pPr>
            <a:r>
              <a:rPr lang="ru-RU" sz="2800" dirty="0" smtClean="0"/>
              <a:t>Современная тенденция противоречива: с одной стороны попытка усиления общих правил и норм образования как проявление глобализации, а с другой стороны, создание больших возможностей для инициативы и самодеятельности учителей и учеников</a:t>
            </a:r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286000"/>
            <a:ext cx="8229600" cy="1143000"/>
          </a:xfrm>
        </p:spPr>
        <p:txBody>
          <a:bodyPr/>
          <a:lstStyle/>
          <a:p>
            <a:r>
              <a:rPr lang="ru-RU" dirty="0" smtClean="0"/>
              <a:t>Благодарю за внимание</a:t>
            </a:r>
            <a:endParaRPr lang="ru-RU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Мы рассмотрим: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Деятельность ООН в области образования</a:t>
            </a:r>
          </a:p>
          <a:p>
            <a:r>
              <a:rPr lang="ru-RU" dirty="0" smtClean="0"/>
              <a:t>Европейскую инициативу по совершенствованию высшего образования </a:t>
            </a:r>
          </a:p>
          <a:p>
            <a:r>
              <a:rPr lang="ru-RU" dirty="0" smtClean="0"/>
              <a:t>Стандартизацию образования</a:t>
            </a:r>
          </a:p>
          <a:p>
            <a:r>
              <a:rPr lang="ru-RU" dirty="0" smtClean="0"/>
              <a:t>Определение финальных целей образования - компетенций</a:t>
            </a:r>
          </a:p>
          <a:p>
            <a:r>
              <a:rPr lang="ru-RU" dirty="0" smtClean="0"/>
              <a:t>Оценку знаний выпускников</a:t>
            </a:r>
          </a:p>
          <a:p>
            <a:r>
              <a:rPr lang="ru-RU" dirty="0" smtClean="0"/>
              <a:t>Сравнение университетов мира</a:t>
            </a:r>
          </a:p>
          <a:p>
            <a:r>
              <a:rPr lang="ru-RU" dirty="0" smtClean="0"/>
              <a:t>Мнение работодателей относительно критериев образования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27784" y="274638"/>
            <a:ext cx="6059016" cy="11430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ООН – «верхний системный уровень»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7355160" cy="4525963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ru-RU" i="1" u="sng" dirty="0" smtClean="0"/>
              <a:t>Программы ООН в области образования:</a:t>
            </a:r>
          </a:p>
          <a:p>
            <a:endParaRPr lang="ru-RU" sz="2800" dirty="0" smtClean="0"/>
          </a:p>
          <a:p>
            <a:r>
              <a:rPr lang="ru-RU" sz="2800" dirty="0" smtClean="0"/>
              <a:t>Программа ЮНЕСКО «Образование дл всех»</a:t>
            </a:r>
          </a:p>
          <a:p>
            <a:r>
              <a:rPr lang="ru-RU" sz="2800" dirty="0" smtClean="0"/>
              <a:t>Программа ООН «Десятилетие грамотности» (2003-2012)</a:t>
            </a:r>
          </a:p>
          <a:p>
            <a:r>
              <a:rPr lang="ru-RU" sz="2800" dirty="0" smtClean="0"/>
              <a:t>Десятилетия образования в интересах устойчивого развития ООН (2005–2014 годы)</a:t>
            </a:r>
          </a:p>
          <a:p>
            <a:endParaRPr lang="ru-RU" sz="2800" dirty="0"/>
          </a:p>
        </p:txBody>
      </p:sp>
      <p:pic>
        <p:nvPicPr>
          <p:cNvPr id="6146" name="Picture 2" descr="http://i.colnect.net/images/f/615/864/United-Nations-Literacy-Decade---Education-for-A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0"/>
            <a:ext cx="2419350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un.org/News/dh/photos/large/2012/October/10-11-2012prizewinner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093" y="0"/>
            <a:ext cx="9149093" cy="60932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8998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Программа ЮНЕСКО </a:t>
            </a:r>
            <a:br>
              <a:rPr lang="ru-RU" sz="3600" b="1" dirty="0" smtClean="0"/>
            </a:br>
            <a:r>
              <a:rPr lang="ru-RU" sz="3600" b="1" dirty="0" smtClean="0"/>
              <a:t>«Образование для всех» </a:t>
            </a:r>
            <a:r>
              <a:rPr lang="ru-RU" sz="3200" i="1" dirty="0" smtClean="0"/>
              <a:t>(с 2000 года)</a:t>
            </a:r>
            <a:endParaRPr lang="ru-RU" sz="32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85000" lnSpcReduction="20000"/>
          </a:bodyPr>
          <a:lstStyle/>
          <a:p>
            <a:r>
              <a:rPr lang="ru-RU" i="1" u="sng" dirty="0" smtClean="0">
                <a:solidFill>
                  <a:srgbClr val="C00000"/>
                </a:solidFill>
              </a:rPr>
              <a:t>Главные цели:</a:t>
            </a:r>
          </a:p>
          <a:p>
            <a:r>
              <a:rPr lang="ru-RU" dirty="0" smtClean="0"/>
              <a:t>Образование и забота с раннего детства</a:t>
            </a:r>
          </a:p>
          <a:p>
            <a:r>
              <a:rPr lang="ru-RU" dirty="0" smtClean="0"/>
              <a:t>Универсальное начальное образование</a:t>
            </a:r>
          </a:p>
          <a:p>
            <a:r>
              <a:rPr lang="ru-RU" dirty="0" smtClean="0"/>
              <a:t>Навыки в молодости и у взрослых</a:t>
            </a:r>
          </a:p>
          <a:p>
            <a:r>
              <a:rPr lang="ru-RU" dirty="0" smtClean="0"/>
              <a:t>Грамотность взрослых</a:t>
            </a:r>
          </a:p>
          <a:p>
            <a:r>
              <a:rPr lang="ru-RU" dirty="0" err="1" smtClean="0"/>
              <a:t>Гендерное</a:t>
            </a:r>
            <a:r>
              <a:rPr lang="ru-RU" dirty="0" smtClean="0"/>
              <a:t> равенство</a:t>
            </a:r>
          </a:p>
          <a:p>
            <a:r>
              <a:rPr lang="ru-RU" dirty="0" smtClean="0"/>
              <a:t>Качество образования</a:t>
            </a:r>
          </a:p>
          <a:p>
            <a:pPr>
              <a:buNone/>
            </a:pPr>
            <a:r>
              <a:rPr lang="ru-RU" sz="2600" i="1" dirty="0" smtClean="0"/>
              <a:t>(Из «Всемирного доклада по мониторингу образования для всех: 2014 г.»)</a:t>
            </a:r>
          </a:p>
          <a:p>
            <a:pPr marL="1079500" indent="-1079500">
              <a:buNone/>
            </a:pPr>
            <a:endParaRPr lang="ru-RU" sz="3000" i="1" u="sng" dirty="0" smtClean="0"/>
          </a:p>
          <a:p>
            <a:pPr marL="1079500" indent="-1079500">
              <a:buNone/>
            </a:pPr>
            <a:r>
              <a:rPr lang="ru-RU" sz="3000" i="1" u="sng" dirty="0" smtClean="0"/>
              <a:t>Вывод</a:t>
            </a:r>
            <a:r>
              <a:rPr lang="ru-RU" sz="3000" dirty="0" smtClean="0"/>
              <a:t>: </a:t>
            </a:r>
            <a:r>
              <a:rPr lang="ru-RU" sz="3000" b="1" dirty="0" smtClean="0">
                <a:solidFill>
                  <a:srgbClr val="C00000"/>
                </a:solidFill>
              </a:rPr>
              <a:t>На уровне ООН основное внимание к повышению грамотности населения</a:t>
            </a:r>
            <a:endParaRPr lang="ru-RU" b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Цели образования для всех: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6165304"/>
          </a:xfrm>
        </p:spPr>
        <p:txBody>
          <a:bodyPr>
            <a:noAutofit/>
          </a:bodyPr>
          <a:lstStyle/>
          <a:p>
            <a:pPr algn="just"/>
            <a:r>
              <a:rPr lang="ru-RU" sz="1600" b="1" dirty="0" smtClean="0"/>
              <a:t>Цель 1</a:t>
            </a:r>
            <a:r>
              <a:rPr lang="ru-RU" sz="1600" dirty="0" smtClean="0"/>
              <a:t> </a:t>
            </a:r>
            <a:br>
              <a:rPr lang="ru-RU" sz="1600" dirty="0" smtClean="0"/>
            </a:br>
            <a:r>
              <a:rPr lang="ru-RU" sz="1600" dirty="0" smtClean="0"/>
              <a:t>Расширение и совершенствование комплексных мер по уходу за детьми младшего возраста и их воспитанию, особенно в отношении наиболее уязвимых и обездоленных детей.</a:t>
            </a:r>
          </a:p>
          <a:p>
            <a:pPr algn="just"/>
            <a:r>
              <a:rPr lang="ru-RU" sz="1600" b="1" dirty="0" smtClean="0"/>
              <a:t>Цель 2</a:t>
            </a:r>
            <a:br>
              <a:rPr lang="ru-RU" sz="1600" b="1" dirty="0" smtClean="0"/>
            </a:br>
            <a:r>
              <a:rPr lang="ru-RU" sz="1600" dirty="0" smtClean="0"/>
              <a:t>Обеспечение того, чтобы к 2015 году все дети, особенно девочки, дети из неблагополучной среды и из этнических меньшинств, имели доступ к бесплатному и обязательному высококачественному начальному образованию и могли его завершить.</a:t>
            </a:r>
          </a:p>
          <a:p>
            <a:pPr algn="just"/>
            <a:r>
              <a:rPr lang="ru-RU" sz="1600" b="1" dirty="0" smtClean="0"/>
              <a:t>Цель 3</a:t>
            </a:r>
            <a:r>
              <a:rPr lang="ru-RU" sz="1600" dirty="0" smtClean="0"/>
              <a:t> </a:t>
            </a:r>
            <a:br>
              <a:rPr lang="ru-RU" sz="1600" dirty="0" smtClean="0"/>
            </a:br>
            <a:r>
              <a:rPr lang="ru-RU" sz="1600" dirty="0" smtClean="0"/>
              <a:t>Обеспечение того, чтобы образовательные потребности всех молодых людей и взрослых удовлетворялись на основе равного доступа к соответствующим программам обучения и приобретения жизненных навыков.</a:t>
            </a:r>
          </a:p>
          <a:p>
            <a:pPr algn="just"/>
            <a:r>
              <a:rPr lang="ru-RU" sz="1600" b="1" dirty="0" smtClean="0"/>
              <a:t>Цель 4</a:t>
            </a:r>
            <a:r>
              <a:rPr lang="ru-RU" sz="1600" dirty="0" smtClean="0"/>
              <a:t> </a:t>
            </a:r>
            <a:br>
              <a:rPr lang="ru-RU" sz="1600" dirty="0" smtClean="0"/>
            </a:br>
            <a:r>
              <a:rPr lang="ru-RU" sz="1600" dirty="0" smtClean="0"/>
              <a:t>Достижение к 2015 году 50-процентного повышения уровня грамотности взрослых, особенно женщин, и предоставление всем взрослым равного доступа к базовому и непрерывному образованию. </a:t>
            </a:r>
          </a:p>
          <a:p>
            <a:pPr algn="just"/>
            <a:r>
              <a:rPr lang="ru-RU" sz="1600" b="1" dirty="0" smtClean="0"/>
              <a:t>Цель 5</a:t>
            </a:r>
            <a:r>
              <a:rPr lang="ru-RU" sz="1600" dirty="0" smtClean="0"/>
              <a:t> </a:t>
            </a:r>
            <a:br>
              <a:rPr lang="ru-RU" sz="1600" dirty="0" smtClean="0"/>
            </a:br>
            <a:r>
              <a:rPr lang="ru-RU" sz="1600" dirty="0" smtClean="0"/>
              <a:t>Ликвидация к 2005 году разрыва между мальчиками и девочками в начальном и среднем образовании и достижение к 2015 году </a:t>
            </a:r>
            <a:r>
              <a:rPr lang="ru-RU" sz="1600" dirty="0" err="1" smtClean="0"/>
              <a:t>гендерного</a:t>
            </a:r>
            <a:r>
              <a:rPr lang="ru-RU" sz="1600" dirty="0" smtClean="0"/>
              <a:t> равенства в образовании с </a:t>
            </a:r>
            <a:r>
              <a:rPr lang="ru-RU" sz="1600" dirty="0" err="1" smtClean="0"/>
              <a:t>уделением</a:t>
            </a:r>
            <a:r>
              <a:rPr lang="ru-RU" sz="1600" dirty="0" smtClean="0"/>
              <a:t> особого внимания предоставлению девочкам полного и равного доступа к высококачественному базовому образованию и обеспечению его завершения.</a:t>
            </a:r>
          </a:p>
          <a:p>
            <a:pPr algn="just"/>
            <a:r>
              <a:rPr lang="ru-RU" sz="1600" b="1" dirty="0" smtClean="0"/>
              <a:t>Цель 6</a:t>
            </a:r>
            <a:r>
              <a:rPr lang="ru-RU" sz="1600" dirty="0" smtClean="0"/>
              <a:t> </a:t>
            </a:r>
            <a:br>
              <a:rPr lang="ru-RU" sz="1600" dirty="0" smtClean="0"/>
            </a:br>
            <a:r>
              <a:rPr lang="ru-RU" sz="1600" dirty="0" smtClean="0"/>
              <a:t>Повышение качества образования во всех его аспектах и обеспечение хорошей успеваемости для всех, с тем чтобы каждый мог достигать признанных и поддающихся оценке результатов обучения, особенно в отношении грамотности, счета и важнейших жизненных навыков.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8640"/>
            <a:ext cx="6399599" cy="6336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228184" y="274638"/>
            <a:ext cx="2458616" cy="114300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Миллионы детей в Мире не посещают школу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6381328"/>
            <a:ext cx="88203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http://www.unesco.org/new/ru/education/themes/leading-the-international-agenda/education-for-all/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3000" b="1" u="sng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Цели Болонского </a:t>
            </a:r>
            <a:r>
              <a:rPr lang="ru-RU" sz="30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процесса (1999)</a:t>
            </a:r>
            <a:endParaRPr lang="ru-RU" sz="3000" b="1" u="sng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400" dirty="0" smtClean="0"/>
              <a:t>построение европейской зоны высшего образования как ключевого направления развития мобильности граждан с возможностью трудоустройства,</a:t>
            </a:r>
          </a:p>
          <a:p>
            <a:pPr algn="just"/>
            <a:r>
              <a:rPr lang="ru-RU" sz="2400" dirty="0" smtClean="0"/>
              <a:t>формирование и укрепление интеллектуального, культурного, социального и научно-технического потенциала Европы,</a:t>
            </a:r>
          </a:p>
          <a:p>
            <a:pPr algn="just"/>
            <a:r>
              <a:rPr lang="ru-RU" sz="2400" dirty="0" smtClean="0"/>
              <a:t>повышение престижности в мире европейской высшей школы,</a:t>
            </a:r>
          </a:p>
          <a:p>
            <a:pPr algn="just"/>
            <a:r>
              <a:rPr lang="ru-RU" sz="2400" dirty="0" smtClean="0"/>
              <a:t>обеспечение конкурентоспособности европейских вузов с другими системами образования в борьбе за студентов, деньги, влияние,</a:t>
            </a:r>
          </a:p>
          <a:p>
            <a:pPr algn="just"/>
            <a:r>
              <a:rPr lang="ru-RU" sz="2400" dirty="0" smtClean="0"/>
              <a:t>достижение большей совместимости и сравнимости национальных систем высшего образования,</a:t>
            </a:r>
          </a:p>
          <a:p>
            <a:pPr algn="just"/>
            <a:r>
              <a:rPr lang="ru-RU" sz="2400" dirty="0" smtClean="0"/>
              <a:t>повышение качества образования,</a:t>
            </a:r>
          </a:p>
          <a:p>
            <a:pPr algn="just"/>
            <a:r>
              <a:rPr lang="ru-RU" sz="2400" dirty="0" smtClean="0"/>
              <a:t>повышение центральной роли университетов в развитии европейских культурных ценностей, в рамках которых университеты рассматриваются как носители европейского сознания.</a:t>
            </a:r>
          </a:p>
          <a:p>
            <a:pPr algn="just"/>
            <a:endParaRPr lang="ru-RU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1491</Words>
  <Application>Microsoft Macintosh PowerPoint</Application>
  <PresentationFormat>Экран (4:3)</PresentationFormat>
  <Paragraphs>188</Paragraphs>
  <Slides>22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Международная составляющая образования</vt:lpstr>
      <vt:lpstr>Суть проблемы: </vt:lpstr>
      <vt:lpstr>Мы рассмотрим:</vt:lpstr>
      <vt:lpstr>ООН – «верхний системный уровень»</vt:lpstr>
      <vt:lpstr>Презентация PowerPoint</vt:lpstr>
      <vt:lpstr>Программа ЮНЕСКО  «Образование для всех» (с 2000 года)</vt:lpstr>
      <vt:lpstr>Цели образования для всех:</vt:lpstr>
      <vt:lpstr>Миллионы детей в Мире не посещают школу</vt:lpstr>
      <vt:lpstr>Цели Болонского процесса (1999)</vt:lpstr>
      <vt:lpstr>Пять ключевых положений Болонской декларации :</vt:lpstr>
      <vt:lpstr>Стандартизация образования</vt:lpstr>
      <vt:lpstr>Некоторые выводы:</vt:lpstr>
      <vt:lpstr>Оценка результатов образования:</vt:lpstr>
      <vt:lpstr>В США управление образованием осуществляется не столько в процессе его получения, сколько на выходе – при оценке знаний</vt:lpstr>
      <vt:lpstr>Оценка результатов образования – компетенции: Общие компетенции:</vt:lpstr>
      <vt:lpstr>Предметные компетенции</vt:lpstr>
      <vt:lpstr>Рейтинг QS (Quacquarelli Symonds) с 2005 г Рейтинг лучших университетов мира  (QS World University Rankings) </vt:lpstr>
      <vt:lpstr>Рейтинг ARWU (Шанхайский университет с 2003)</vt:lpstr>
      <vt:lpstr>Структура показателей мониторинга эффективности вузов в 2014 году (за 2013 год)</vt:lpstr>
      <vt:lpstr>Рекомендательное письмо поступающему в магистратуру, аспирантуру:</vt:lpstr>
      <vt:lpstr>Выводы:</vt:lpstr>
      <vt:lpstr>Благодарю за внимание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Марфенин НН</dc:creator>
  <cp:lastModifiedBy>Ирина Таранец</cp:lastModifiedBy>
  <cp:revision>40</cp:revision>
  <dcterms:created xsi:type="dcterms:W3CDTF">2014-10-10T20:09:49Z</dcterms:created>
  <dcterms:modified xsi:type="dcterms:W3CDTF">2015-10-23T16:43:41Z</dcterms:modified>
</cp:coreProperties>
</file>