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72" r:id="rId5"/>
    <p:sldId id="273" r:id="rId6"/>
    <p:sldId id="261" r:id="rId7"/>
    <p:sldId id="262" r:id="rId8"/>
    <p:sldId id="258" r:id="rId9"/>
    <p:sldId id="263" r:id="rId10"/>
    <p:sldId id="264" r:id="rId11"/>
    <p:sldId id="265" r:id="rId12"/>
    <p:sldId id="266" r:id="rId13"/>
    <p:sldId id="275" r:id="rId14"/>
    <p:sldId id="276" r:id="rId15"/>
    <p:sldId id="277" r:id="rId16"/>
    <p:sldId id="278" r:id="rId17"/>
    <p:sldId id="259" r:id="rId18"/>
    <p:sldId id="274" r:id="rId19"/>
    <p:sldId id="27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9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A441-BFC6-44C9-BF97-55F9D14E6228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066E-60F3-475C-876C-1AB7CBC0D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A441-BFC6-44C9-BF97-55F9D14E6228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066E-60F3-475C-876C-1AB7CBC0D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A441-BFC6-44C9-BF97-55F9D14E6228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066E-60F3-475C-876C-1AB7CBC0D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A441-BFC6-44C9-BF97-55F9D14E6228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066E-60F3-475C-876C-1AB7CBC0D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A441-BFC6-44C9-BF97-55F9D14E6228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066E-60F3-475C-876C-1AB7CBC0D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A441-BFC6-44C9-BF97-55F9D14E6228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066E-60F3-475C-876C-1AB7CBC0D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A441-BFC6-44C9-BF97-55F9D14E6228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066E-60F3-475C-876C-1AB7CBC0D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A441-BFC6-44C9-BF97-55F9D14E6228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066E-60F3-475C-876C-1AB7CBC0D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A441-BFC6-44C9-BF97-55F9D14E6228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066E-60F3-475C-876C-1AB7CBC0D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A441-BFC6-44C9-BF97-55F9D14E6228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066E-60F3-475C-876C-1AB7CBC0D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A441-BFC6-44C9-BF97-55F9D14E6228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A066E-60F3-475C-876C-1AB7CBC0D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DA441-BFC6-44C9-BF97-55F9D14E6228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A066E-60F3-475C-876C-1AB7CBC0D4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latin typeface="Constantia" pitchFamily="18" charset="0"/>
              </a:rPr>
              <a:t>Экологическое образование: проблемы и </a:t>
            </a:r>
            <a:r>
              <a:rPr lang="ru-RU" sz="4000" b="1" dirty="0" smtClean="0">
                <a:latin typeface="Constantia" pitchFamily="18" charset="0"/>
              </a:rPr>
              <a:t>решения</a:t>
            </a:r>
            <a:endParaRPr lang="ru-RU" sz="4000" b="1" dirty="0"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nstantia" pitchFamily="18" charset="0"/>
              </a:rPr>
              <a:t>Марфенин Н.Н., д.б.н.</a:t>
            </a:r>
          </a:p>
          <a:p>
            <a:r>
              <a:rPr lang="ru-RU" sz="2800" dirty="0"/>
              <a:t>п</a:t>
            </a:r>
            <a:r>
              <a:rPr lang="ru-RU" sz="2800" dirty="0" smtClean="0"/>
              <a:t>рофессор биологического ф-та МГУ им. М.В.Ломоносова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476672"/>
            <a:ext cx="808650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/>
              <a:t>Московский государственный университет имени М.В.Ломоносова</a:t>
            </a:r>
          </a:p>
          <a:p>
            <a:pPr algn="ctr"/>
            <a:r>
              <a:rPr lang="ru-RU" dirty="0" smtClean="0"/>
              <a:t>Межвузовский семинар «Методология образования для устойчивого развития»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164243" y="6488668"/>
            <a:ext cx="281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Москва: 20 октября 2016 г.</a:t>
            </a:r>
            <a:endParaRPr lang="ru-RU" dirty="0"/>
          </a:p>
        </p:txBody>
      </p:sp>
      <p:pic>
        <p:nvPicPr>
          <p:cNvPr id="1026" name="Рисунок 1" descr="J:\ННМ 28-02-10\Бланки\Бланки МГУ\MSUBIG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9506" y="1340768"/>
            <a:ext cx="18049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1425575"/>
          </a:xfrm>
        </p:spPr>
        <p:txBody>
          <a:bodyPr/>
          <a:lstStyle/>
          <a:p>
            <a:r>
              <a:rPr lang="ru-RU" sz="3200"/>
              <a:t>Основные международные форумы по образованию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91513" cy="48974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Всемирный конгресс по образованию и</a:t>
            </a:r>
            <a:br>
              <a:rPr lang="ru-RU" sz="2400"/>
            </a:br>
            <a:r>
              <a:rPr lang="ru-RU" sz="2400"/>
              <a:t>информации в области окружающей среды и развития (Торонто, Канада, 1992)</a:t>
            </a:r>
          </a:p>
          <a:p>
            <a:pPr>
              <a:lnSpc>
                <a:spcPct val="90000"/>
              </a:lnSpc>
            </a:pPr>
            <a:r>
              <a:rPr lang="ru-RU" sz="2400"/>
              <a:t>Международная комиссия по образованию для ХХI века – Доклад "Знание - это категория собственных ценностей« (1996)</a:t>
            </a:r>
          </a:p>
          <a:p>
            <a:pPr>
              <a:lnSpc>
                <a:spcPct val="90000"/>
              </a:lnSpc>
            </a:pPr>
            <a:r>
              <a:rPr lang="ru-RU" sz="2400"/>
              <a:t>«Международная конференция по вопросам окружающей среды и общества: просвещение и информирование населения во имя обеспечения устойчивого развития» (Салоники, Греция, 1997)</a:t>
            </a:r>
          </a:p>
          <a:p>
            <a:pPr>
              <a:lnSpc>
                <a:spcPct val="90000"/>
              </a:lnSpc>
            </a:pPr>
            <a:r>
              <a:rPr lang="ru-RU" sz="2400"/>
              <a:t>«Просвещение в интересах устойчивости - от Рио-де-Жанейро до Йоханнесбурга: уроки десятилетия активных действий» (ЮНЕСКО, 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1925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400" dirty="0" smtClean="0"/>
              <a:t>Генеральная Ассамблея ООН в 2002 г приняла решение о проведении с 1 января 2005 года «</a:t>
            </a:r>
            <a:r>
              <a:rPr lang="ru-RU" sz="2400" i="1" dirty="0" smtClean="0"/>
              <a:t>Десятилетия образования в интересах устойчивого развития</a:t>
            </a:r>
            <a:r>
              <a:rPr lang="ru-RU" sz="2400" dirty="0" smtClean="0"/>
              <a:t>». 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Пятая </a:t>
            </a:r>
            <a:r>
              <a:rPr lang="ru-RU" sz="2400" dirty="0"/>
              <a:t>конференция министров "Окружающая среда для Европы" (Киев, 2003 год) «</a:t>
            </a:r>
            <a:r>
              <a:rPr lang="ru-RU" sz="2400" i="1" dirty="0"/>
              <a:t>Заявление о просвещении в интересах устойчивого развития</a:t>
            </a:r>
            <a:r>
              <a:rPr lang="ru-RU" sz="2400" dirty="0"/>
              <a:t>» 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Второе региональное совещание по образованию в интересах устойчивого развития (Рим, 2004) – Проект Стратегии ОУР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Совещание Комитета по экологической политике Европейской экономической комиссии в Вильнюсе в 2005 г. «</a:t>
            </a:r>
            <a:r>
              <a:rPr lang="ru-RU" sz="2400" i="1" dirty="0"/>
              <a:t>Стратегия ЕЭК ООН для образования в интересах устойчивого развития</a:t>
            </a:r>
            <a:r>
              <a:rPr lang="ru-RU" sz="2400" dirty="0"/>
              <a:t>» 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Десятилетие образования Организации Объединенных Наций в интересах устойчивого развития (2005 по 2014 </a:t>
            </a:r>
            <a:r>
              <a:rPr lang="ru-RU" sz="2400" dirty="0" err="1" smtClean="0"/>
              <a:t>гг</a:t>
            </a:r>
            <a:r>
              <a:rPr lang="ru-RU" sz="24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2013 – Генеральная конференция ЮНЕСКО приняла </a:t>
            </a:r>
            <a:r>
              <a:rPr lang="ru-RU" sz="2400" dirty="0" smtClean="0"/>
              <a:t>Глобальную программу действий по ОУР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>
                <a:latin typeface="Times New Roman" pitchFamily="18" charset="0"/>
              </a:rPr>
              <a:t>СТРАТЕГИЯ ОБРАЗОВАНИЯ ДЛЯ УСТОЙЧИВОГО РАЗВИТИЯ</a:t>
            </a:r>
            <a:r>
              <a:rPr lang="en-US" sz="400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7338"/>
            <a:ext cx="4968552" cy="460851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2400"/>
              </a:spcAft>
              <a:buFontTx/>
              <a:buNone/>
            </a:pPr>
            <a:r>
              <a:rPr lang="ru-RU" sz="2400" b="1" dirty="0">
                <a:latin typeface="Times New Roman" pitchFamily="18" charset="0"/>
              </a:rPr>
              <a:t>2005 г.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Совещание Комитета по экологической политике Европейской экономической комиссии в Вильнюсе в 2005 г. «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Стратегия ЕЭК ООН для образования в интересах устойчивого развития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»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5263" y="1412875"/>
            <a:ext cx="386873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Экологическое образование и ОУР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14.  ОУР все еще продолжает формироваться в качестве обширной и всеобъемлющей концепции, охватывая связанные между собой экологические, экономические и социальные проблемы.  </a:t>
            </a:r>
            <a:r>
              <a:rPr lang="ru-RU" u="sng" dirty="0" smtClean="0"/>
              <a:t>Она расширяет концепцию экологического образования (ЭО), все большей степени ориентируется на широкий круг вопросов развития.</a:t>
            </a:r>
            <a:r>
              <a:rPr lang="ru-RU" dirty="0" smtClean="0"/>
              <a:t>  ….. Поэтому </a:t>
            </a:r>
            <a:r>
              <a:rPr lang="ru-RU" u="sng" dirty="0" smtClean="0"/>
              <a:t>экологическое образование</a:t>
            </a:r>
            <a:r>
              <a:rPr lang="ru-RU" dirty="0" smtClean="0"/>
              <a:t> необходимо и далее развивать и дополнять образованием в других областях в рамках комплексного подхода к образованию в интересах устойчивого развития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sz="28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Источник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Стратегия ОУР, 2005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Роль творчества в экологическом образовании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18.  У учащихся всех уровней следует поощрять развитие </a:t>
            </a:r>
            <a:r>
              <a:rPr lang="ru-RU" sz="2800" u="sng" dirty="0" smtClean="0"/>
              <a:t>системного, критического и творческого мышления</a:t>
            </a:r>
            <a:r>
              <a:rPr lang="ru-RU" sz="2800" dirty="0" smtClean="0"/>
              <a:t> и отношения к жизни, где отражались бы </a:t>
            </a:r>
            <a:r>
              <a:rPr lang="ru-RU" sz="2800" u="sng" dirty="0" smtClean="0"/>
              <a:t>местные и глобальные проблемы</a:t>
            </a:r>
            <a:r>
              <a:rPr lang="ru-RU" sz="2800" dirty="0" smtClean="0"/>
              <a:t>;  все это является необходимым условием для деятельности в интересах устойчивого развития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pPr>
              <a:buNone/>
            </a:pP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Источник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Стратегия ОУР, 2005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Методы преподавания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sz="2800" dirty="0" smtClean="0"/>
              <a:t>25.  ОУР включает инициативы развития </a:t>
            </a:r>
            <a:r>
              <a:rPr lang="ru-RU" sz="2800" u="sng" dirty="0" smtClean="0"/>
              <a:t>культуры взаимоуважения в общении и в процессе принятия решений</a:t>
            </a:r>
            <a:r>
              <a:rPr lang="ru-RU" sz="2800" dirty="0" smtClean="0"/>
              <a:t>, благодаря чему происходит смещение акцентов </a:t>
            </a:r>
            <a:r>
              <a:rPr lang="ru-RU" sz="2800" u="sng" dirty="0" smtClean="0"/>
              <a:t>от методов, ориентированных лишь на передачу информации, к более широкому внедрению активных методов обучения</a:t>
            </a:r>
            <a:r>
              <a:rPr lang="ru-RU" sz="2800" dirty="0" smtClean="0"/>
              <a:t>.   В этой связи следует признать вклад ОУР в формирование политики  и принятие решений на основе </a:t>
            </a:r>
            <a:r>
              <a:rPr lang="ru-RU" sz="2800" u="sng" dirty="0" smtClean="0"/>
              <a:t>диалога и комплексного подхода</a:t>
            </a:r>
            <a:r>
              <a:rPr lang="ru-RU" sz="2800" dirty="0" smtClean="0"/>
              <a:t>.  </a:t>
            </a:r>
            <a:endParaRPr lang="ru-RU" sz="2800" dirty="0" smtClean="0"/>
          </a:p>
          <a:p>
            <a:pPr lvl="0">
              <a:buNone/>
            </a:pPr>
            <a:endParaRPr lang="ru-RU" sz="2400" i="1" u="sng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i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Источник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Стратегия ОУР,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2005</a:t>
            </a:r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Преодоление самоизоляции школы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24.  В </a:t>
            </a:r>
            <a:r>
              <a:rPr lang="ru-RU" dirty="0" smtClean="0"/>
              <a:t>содержании формального ОУР следует органически сочетать накопленный </a:t>
            </a:r>
            <a:r>
              <a:rPr lang="ru-RU" u="sng" dirty="0" smtClean="0"/>
              <a:t>социальный опыт</a:t>
            </a:r>
            <a:r>
              <a:rPr lang="ru-RU" dirty="0" smtClean="0"/>
              <a:t> и работу </a:t>
            </a:r>
            <a:r>
              <a:rPr lang="ru-RU" u="sng" dirty="0" smtClean="0"/>
              <a:t>за пределами школы</a:t>
            </a:r>
            <a:r>
              <a:rPr lang="ru-RU" dirty="0" smtClean="0"/>
              <a:t>.  Педагоги, вовлеченные в ОУР, играют важную роль в содействии этому процессу и в </a:t>
            </a:r>
            <a:r>
              <a:rPr lang="ru-RU" u="sng" dirty="0" smtClean="0"/>
              <a:t>поощрении диалога</a:t>
            </a:r>
            <a:r>
              <a:rPr lang="ru-RU" dirty="0" smtClean="0"/>
              <a:t> между учениками и студентами, с одной стороны, и властями и гражданским обществом – с другой.  Такая направленность ОУР дает возможность </a:t>
            </a:r>
            <a:r>
              <a:rPr lang="ru-RU" u="sng" dirty="0" smtClean="0"/>
              <a:t>системе образования преодолеть свою изолированность</a:t>
            </a:r>
            <a:r>
              <a:rPr lang="ru-RU" dirty="0" smtClean="0"/>
              <a:t> от общества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sz="2800" i="1" u="sng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800" i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Источник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Стратегия ОУР, </a:t>
            </a: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2005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Что же делать ?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Нужна ли в школе «экология» отдельной учебной дисциплиной 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Какие знания необходимо передавать в школе по экологии 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Какие навыки нужны по экологии 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Как подготовить учителей?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Кто будет курировать непрерывное экологическое образование 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Кто будет помогать школе осуществлять экологическое образование 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Экологическое образование и достижения общества в области решения экологических проблем неразделимы.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Экологическое образование зависит от реформы школьного образования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Инициатива, свобода выбора учителями и школьниками учебных дисциплин, тем уроков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Значительное увеличение доли практических занятий в учебном плане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Совершенствование внеаудиторных и дополнительных занятий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Подготовка учителей, способных вести экологию, как МЕГАДИСЦИПЛИНУ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Повышение квалификации учителей смежных дисциплин по экологии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Экология как символ совершенствования жизни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Благодарю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Каковы достижения экологического образования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Понимает ли общество важность экологии?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Готовы ли люди принимать активное участие в решении экологических проблем 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Готово ли население ради решения экологических задач чем-то пожертвовать из своих благ 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Утвердилось ли у нас всеобщее образование по экологии 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Согласно ли большинство населения с концепцией устойчивого развития 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чем ошибки и недостатки экологического образования?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Изначально не было ясности и единства в понимании содержания экологии как таковой, а потому и экологического образования.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Знаний по экологии мало – нужны навыки.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Сложность выбора между обогащением и экологической безопасностью: экология по остаточному принципу.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Стремление госструктур избежать контроля со стороны населения.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Непонимание концепции «устойчивого развития».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Что изменилось за полвека в понимании экологии?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484784"/>
          <a:ext cx="8280920" cy="4773899"/>
        </p:xfrm>
        <a:graphic>
          <a:graphicData uri="http://schemas.openxmlformats.org/drawingml/2006/table">
            <a:tbl>
              <a:tblPr/>
              <a:tblGrid>
                <a:gridCol w="4118763"/>
                <a:gridCol w="4162157"/>
              </a:tblGrid>
              <a:tr h="372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Полагали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Получилось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7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Экология</a:t>
                      </a: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– часть биологии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Экология – комплексная </a:t>
                      </a:r>
                      <a:r>
                        <a:rPr lang="ru-RU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меганаука</a:t>
                      </a: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Кто сможет преподавать 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7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Знания</a:t>
                      </a: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изменят поведение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Поведение не зависит от знаний. Цели жизни могут быть другими.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7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Экологическое мировоззрение </a:t>
                      </a: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это видение во всем экологической составляющей.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u="none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Экологическое мировоззрение </a:t>
                      </a: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это выбор в пользу экологических благ.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0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Стоит принять </a:t>
                      </a:r>
                      <a:r>
                        <a:rPr lang="ru-RU" sz="2000" b="1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законы</a:t>
                      </a: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по охране окружающей среды и все станет лучше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Недостаточно принять законы по ООС, необходимо участие населения в контроле их выполнения.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Что изменилось за 50 лет в экологическом образовании </a:t>
            </a:r>
            <a:r>
              <a:rPr lang="ru-RU" sz="3200" dirty="0" smtClean="0"/>
              <a:t>(схематично)</a:t>
            </a:r>
            <a:endParaRPr lang="ru-RU" sz="32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63588" y="1253312"/>
          <a:ext cx="7416823" cy="5295878"/>
        </p:xfrm>
        <a:graphic>
          <a:graphicData uri="http://schemas.openxmlformats.org/drawingml/2006/table">
            <a:tbl>
              <a:tblPr/>
              <a:tblGrid>
                <a:gridCol w="3762458"/>
                <a:gridCol w="3654365"/>
              </a:tblGrid>
              <a:tr h="346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Arial Black" pitchFamily="34" charset="0"/>
                          <a:ea typeface="Calibri"/>
                          <a:cs typeface="Aharoni" pitchFamily="2" charset="-79"/>
                        </a:rPr>
                        <a:t>Конец 1960-х </a:t>
                      </a: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Arial Black" pitchFamily="34" charset="0"/>
                          <a:ea typeface="Calibri"/>
                          <a:cs typeface="Aharoni" pitchFamily="2" charset="-79"/>
                        </a:rPr>
                        <a:t>Середина 2010-х </a:t>
                      </a: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Мало кто слышал об экологии. Пропагандируется любовь к природе.</a:t>
                      </a: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Все слышали об экологии. Экология - это загрязнение</a:t>
                      </a:r>
                      <a:r>
                        <a:rPr lang="ru-RU" sz="2000" dirty="0" smtClean="0"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В СМИ </a:t>
                      </a:r>
                      <a:r>
                        <a:rPr lang="ru-RU" sz="2000" b="1" u="sng" dirty="0">
                          <a:latin typeface="Calibri"/>
                          <a:ea typeface="Calibri"/>
                          <a:cs typeface="Times New Roman"/>
                        </a:rPr>
                        <a:t>мало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информации по экологии </a:t>
                      </a: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В СМИ </a:t>
                      </a:r>
                      <a:r>
                        <a:rPr lang="ru-RU" sz="2000" b="1" u="sng" dirty="0">
                          <a:latin typeface="Calibri"/>
                          <a:ea typeface="Calibri"/>
                          <a:cs typeface="Times New Roman"/>
                        </a:rPr>
                        <a:t>много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информации по экологии </a:t>
                      </a: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Экологии </a:t>
                      </a:r>
                      <a:r>
                        <a:rPr lang="ru-RU" sz="2000" b="1" u="sng" dirty="0"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в программах школ </a:t>
                      </a: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Экология </a:t>
                      </a:r>
                      <a:r>
                        <a:rPr lang="ru-RU" sz="2000" b="1" u="sng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есть в некоторых 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школах. </a:t>
                      </a: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Внеаудиторных  занятий по экологии нет. </a:t>
                      </a: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Разнообразные формы внеаудиторных занятий по Эко. </a:t>
                      </a: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Экологии </a:t>
                      </a:r>
                      <a:r>
                        <a:rPr lang="ru-RU" sz="2000" b="1" u="sng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в программах вузов</a:t>
                      </a: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Экология </a:t>
                      </a:r>
                      <a:r>
                        <a:rPr lang="ru-RU" sz="2000" b="1" u="sng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введена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по </a:t>
                      </a:r>
                      <a:r>
                        <a:rPr lang="ru-RU" sz="2000" dirty="0" err="1">
                          <a:latin typeface="Calibri"/>
                          <a:ea typeface="Calibri"/>
                          <a:cs typeface="Times New Roman"/>
                        </a:rPr>
                        <a:t>ГОСТам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latin typeface="Calibri"/>
                          <a:ea typeface="Calibri"/>
                          <a:cs typeface="Times New Roman"/>
                        </a:rPr>
                        <a:t>по</a:t>
                      </a: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 многим специальностям вузов</a:t>
                      </a: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Никто не готовит специалистов-экологов </a:t>
                      </a: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/>
                          <a:ea typeface="Calibri"/>
                          <a:cs typeface="Times New Roman"/>
                        </a:rPr>
                        <a:t>Подготовка специалистов-экологов налажена </a:t>
                      </a:r>
                    </a:p>
                  </a:txBody>
                  <a:tcPr marL="68580" marR="6858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39553" y="5734050"/>
            <a:ext cx="79928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900113" indent="-900113"/>
            <a:r>
              <a:rPr lang="ru-RU" sz="2000" b="1" dirty="0">
                <a:latin typeface="Arial" pitchFamily="34" charset="0"/>
                <a:cs typeface="Arial" pitchFamily="34" charset="0"/>
              </a:rPr>
              <a:t>1972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– Стокгольм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Конференция ООН по проблемам окружающей человека среды»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39552" y="4724400"/>
            <a:ext cx="78694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809625" indent="-809625"/>
            <a:r>
              <a:rPr lang="ru-RU" sz="2000" b="1" dirty="0">
                <a:latin typeface="Arial" pitchFamily="34" charset="0"/>
                <a:cs typeface="Arial" pitchFamily="34" charset="0"/>
              </a:rPr>
              <a:t>1977 г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Тбилиси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Межправительственной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конференции по образованию в области окружающей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среды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539552" y="3645024"/>
            <a:ext cx="86044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809625" indent="-809625"/>
            <a:r>
              <a:rPr lang="ru-RU" sz="2000" b="1" dirty="0">
                <a:latin typeface="Arial" pitchFamily="34" charset="0"/>
                <a:cs typeface="Arial" pitchFamily="34" charset="0"/>
              </a:rPr>
              <a:t>1987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– Москва: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Международная стратегия действий в области экологического образования и подготовки кадров на 90-ые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539551" y="2492896"/>
            <a:ext cx="81821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900113" indent="-900113"/>
            <a:r>
              <a:rPr lang="ru-RU" sz="2000" b="1" dirty="0">
                <a:latin typeface="Arial" pitchFamily="34" charset="0"/>
                <a:cs typeface="Arial" pitchFamily="34" charset="0"/>
              </a:rPr>
              <a:t>1992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– Рио-де-Жанейро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«Конференция ООН по окружающей среде и развитию»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 - 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Программа дня на 21 век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539552" y="1484784"/>
            <a:ext cx="76045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989013" indent="-989013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2005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Стратегия </a:t>
            </a: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ЕЭК ООН для Образования в интересах устойчивого развития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»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530250" y="548680"/>
            <a:ext cx="80835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989013" indent="-989013"/>
            <a:r>
              <a:rPr lang="ru-RU" sz="2000" b="1" dirty="0">
                <a:latin typeface="Arial" pitchFamily="34" charset="0"/>
                <a:cs typeface="Arial" pitchFamily="34" charset="0"/>
              </a:rPr>
              <a:t>2005 – 2014 гг. «Десятилетие ООН по Образованию в интересах устойчивого развития»</a:t>
            </a:r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 flipV="1">
            <a:off x="4211638" y="5373688"/>
            <a:ext cx="0" cy="43180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V="1">
            <a:off x="4211638" y="4365625"/>
            <a:ext cx="0" cy="358775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V="1">
            <a:off x="4211960" y="3248818"/>
            <a:ext cx="0" cy="360363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V="1">
            <a:off x="4211960" y="2204864"/>
            <a:ext cx="0" cy="360362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 flipV="1">
            <a:off x="4211960" y="1196752"/>
            <a:ext cx="0" cy="360363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40" name="Rectangle 20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49275"/>
          </a:xfrm>
        </p:spPr>
        <p:txBody>
          <a:bodyPr/>
          <a:lstStyle/>
          <a:p>
            <a:r>
              <a:rPr lang="ru-RU" sz="2800" b="1">
                <a:solidFill>
                  <a:srgbClr val="A50021"/>
                </a:solidFill>
              </a:rPr>
              <a:t>Исторические вехи становления ОУР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6" grpId="0"/>
      <p:bldP spid="30728" grpId="0"/>
      <p:bldP spid="30729" grpId="0"/>
      <p:bldP spid="30730" grpId="0"/>
      <p:bldP spid="30731" grpId="0"/>
      <p:bldP spid="30733" grpId="0" animBg="1"/>
      <p:bldP spid="30734" grpId="0" animBg="1"/>
      <p:bldP spid="30737" grpId="0" animBg="1"/>
      <p:bldP spid="30738" grpId="0" animBg="1"/>
      <p:bldP spid="307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/>
              <a:t>Белградская хартия</a:t>
            </a:r>
            <a:r>
              <a:rPr lang="ru-RU" sz="3200" b="1"/>
              <a:t> </a:t>
            </a:r>
            <a:br>
              <a:rPr lang="ru-RU" sz="3200" b="1"/>
            </a:br>
            <a:r>
              <a:rPr lang="ru-RU" sz="2800" b="1"/>
              <a:t>(ЮНЕСКО-ЮНЕП, 1975 год)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/>
              <a:t>цель экологического образования заключается в подготовке 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населения земного шара к тому, чтобы оно знало окружающую среду и осознавало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проблемы, существующие в этой области, а также чтобы оно имело знания, навыки,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взгляды, стимулы и было готово работать индивидуально и коллективно над решением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текущих проблем и над тем, чтобы не допустить возникновения новых проблем.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128792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Экологическому образованию более 40 лет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14-26</a:t>
            </a:r>
            <a:r>
              <a:rPr lang="ru-RU" sz="2400" dirty="0" smtClean="0"/>
              <a:t> октября</a:t>
            </a:r>
            <a:r>
              <a:rPr lang="en-US" sz="2400" b="1" dirty="0" smtClean="0">
                <a:solidFill>
                  <a:srgbClr val="FF0000"/>
                </a:solidFill>
              </a:rPr>
              <a:t>1977</a:t>
            </a:r>
            <a:r>
              <a:rPr lang="ru-RU" sz="2400" dirty="0" smtClean="0"/>
              <a:t> в Тбилиси была проведена международная конференция по «</a:t>
            </a:r>
            <a:r>
              <a:rPr lang="ru-RU" sz="2400" b="1" dirty="0" smtClean="0"/>
              <a:t>Экологическому образованию для устойчивого развития»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b="1" dirty="0" smtClean="0">
                <a:solidFill>
                  <a:srgbClr val="FF0000"/>
                </a:solidFill>
              </a:rPr>
              <a:t>1987</a:t>
            </a:r>
            <a:r>
              <a:rPr lang="ru-RU" sz="2400" dirty="0" smtClean="0"/>
              <a:t> г в Москве была представлена «</a:t>
            </a:r>
            <a:r>
              <a:rPr lang="ru-RU" sz="2400" b="1" dirty="0" smtClean="0"/>
              <a:t>Международная стратегия действий в области экологического образования и подготовки кадров на 90-ые </a:t>
            </a:r>
            <a:r>
              <a:rPr lang="ru-RU" sz="2400" b="1" dirty="0" err="1" smtClean="0"/>
              <a:t>гг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pic>
        <p:nvPicPr>
          <p:cNvPr id="2050" name="Picture 2" descr="https://image.issuu.com/120524110613-7d4c92f9015340e394eca32d461c29c0/jpg/pag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700808"/>
            <a:ext cx="3114497" cy="4464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ru-RU" sz="2800"/>
              <a:t>Связь ЭО с государственными и негосударственными структурами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ru-RU" sz="2800"/>
              <a:t>Выпуск специальной учебно-методической литературы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ru-RU" sz="2800"/>
              <a:t>Введение отдельного учебного предмета по охране окружающей среды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ru-RU" sz="2800"/>
              <a:t>Подготовка учителей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ru-RU" sz="2800"/>
              <a:t>Экологическая подготовка всех, от кого зависит принятие решений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noFill/>
          <a:ln/>
        </p:spPr>
        <p:txBody>
          <a:bodyPr>
            <a:normAutofit fontScale="90000"/>
          </a:bodyPr>
          <a:lstStyle/>
          <a:p>
            <a:r>
              <a:rPr lang="ru-RU" sz="3600" b="1"/>
              <a:t>Рекомендации Тбилисской Конференции (1977)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1106</Words>
  <Application>Microsoft Office PowerPoint</Application>
  <PresentationFormat>Экран (4:3)</PresentationFormat>
  <Paragraphs>114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Экологическое образование: проблемы и решения</vt:lpstr>
      <vt:lpstr>Каковы достижения экологического образования ?</vt:lpstr>
      <vt:lpstr>В чем ошибки и недостатки экологического образования?</vt:lpstr>
      <vt:lpstr>Что изменилось за полвека в понимании экологии?</vt:lpstr>
      <vt:lpstr>Что изменилось за 50 лет в экологическом образовании (схематично)</vt:lpstr>
      <vt:lpstr>Исторические вехи становления ОУР</vt:lpstr>
      <vt:lpstr>Белградская хартия  (ЮНЕСКО-ЮНЕП, 1975 год)</vt:lpstr>
      <vt:lpstr>Экологическому образованию более 40 лет</vt:lpstr>
      <vt:lpstr>Рекомендации Тбилисской Конференции (1977)</vt:lpstr>
      <vt:lpstr>Основные международные форумы по образованию</vt:lpstr>
      <vt:lpstr>Слайд 11</vt:lpstr>
      <vt:lpstr>СТРАТЕГИЯ ОБРАЗОВАНИЯ ДЛЯ УСТОЙЧИВОГО РАЗВИТИЯ </vt:lpstr>
      <vt:lpstr>Экологическое образование и ОУР</vt:lpstr>
      <vt:lpstr>Роль творчества в экологическом образовании</vt:lpstr>
      <vt:lpstr>Методы преподавания</vt:lpstr>
      <vt:lpstr>Преодоление самоизоляции школы</vt:lpstr>
      <vt:lpstr>Что же делать ?</vt:lpstr>
      <vt:lpstr>Экологическое образование зависит от реформы школьного образования</vt:lpstr>
      <vt:lpstr>Благодарю за внимание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Экологическое образование: проблемы и решения.</dc:title>
  <dc:creator>Марфенин НН</dc:creator>
  <cp:lastModifiedBy>Марфенин НН</cp:lastModifiedBy>
  <cp:revision>46</cp:revision>
  <dcterms:created xsi:type="dcterms:W3CDTF">2016-10-18T20:24:11Z</dcterms:created>
  <dcterms:modified xsi:type="dcterms:W3CDTF">2016-10-19T21:13:22Z</dcterms:modified>
</cp:coreProperties>
</file>