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62" r:id="rId3"/>
    <p:sldId id="268" r:id="rId4"/>
    <p:sldId id="265" r:id="rId5"/>
    <p:sldId id="263" r:id="rId6"/>
    <p:sldId id="261" r:id="rId7"/>
    <p:sldId id="273" r:id="rId8"/>
    <p:sldId id="259" r:id="rId9"/>
    <p:sldId id="267" r:id="rId10"/>
    <p:sldId id="266" r:id="rId11"/>
    <p:sldId id="274" r:id="rId12"/>
    <p:sldId id="26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587C44"/>
    <a:srgbClr val="B58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74CD5-3F4B-4C47-8B54-CD7E02AA1E3F}" type="datetimeFigureOut">
              <a:rPr lang="ru-RU" smtClean="0"/>
              <a:pPr/>
              <a:t>05.12.15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B54F9-E968-485F-AE7E-C40480C50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7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blds.org/files/Conferences/Kyiv_guiding_principles_r.pdf" TargetMode="External"/><Relationship Id="rId4" Type="http://schemas.openxmlformats.org/officeDocument/2006/relationships/hyperlink" Target="http://ria.ru/nature/20120623/679787921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ria.ru/nature/20120623/679787921.html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www.btslearning.com/app/ebs/symbiocity/ru/index.asp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F76A2-3597-435F-809E-5E38C4A72376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z="1200" b="1" dirty="0" smtClean="0">
                <a:solidFill>
                  <a:srgbClr val="0070C0"/>
                </a:solidFill>
                <a:hlinkClick r:id="rId3"/>
              </a:rPr>
              <a:t>http://www.peblds.org/files/Conferences/Kyiv_guiding_principles_r.pdf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ru-RU" b="1" dirty="0" smtClean="0"/>
              <a:t>Рекомендация Комитета Министров государствам-членам Совета Европы об Основополагающих принципах устойчивого пространственного развития Европейского континента, принятая 30 января 2002 года.</a:t>
            </a:r>
          </a:p>
          <a:p>
            <a:pPr eaLnBrk="1" hangingPunct="1"/>
            <a:r>
              <a:rPr lang="ru-RU" dirty="0" smtClean="0"/>
              <a:t>Перспективы экономического и социального развития территории  в гармоничном сочетании с ее экологическими и культурными реалиями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данным ООН,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общий объем заявленного финансирования для проектов устойчивого развития сельского хозяйства, энергетики и транспорта, снижения рисков природных катастроф, лесной политики и других направлениях превысил 510 миллиардов долларов. В общей сложности правительства стран, бизнес, общественные организации и университеты представили более 690 новых целей и проектов в сфере устойчивого развития и "зеленой" экономики.</a:t>
            </a:r>
            <a:b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РИА Новости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http://ria.ru/nature/20120623/679787921.html#ixzz3QaV3OowK</a:t>
            </a:r>
            <a:endParaRPr lang="ru-RU" sz="120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Компетенции в области экологического права и пресечения нарушений экологического законодательства студенты получают при прохождении производственной практики в Департаменте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Росприроднадзора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ЦФО, в функции которого входит осуществление государственного контроля и надзора в сфере природопользования и охраны окружающей среды.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54F9-E968-485F-AE7E-C40480C5003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Итоги РИО+20: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данным ООН, общий объем заявленного финансирования для проектов устойчивого развития сельского хозяйства, энергетики и транспорта, снижения рисков природных катастроф, лесной политики и других направлениях превысил 510 миллиардов долларов. В общей сложности правительства стран, бизнес, общественные организации и университеты представили более 690 новых целей и проектов в сфере устойчивого развития и "зеленой" экономики.</a:t>
            </a:r>
            <a:b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РИА Новости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http://ria.ru/nature/20120623/679787921.html#ixzz3QaHNE73V</a:t>
            </a:r>
            <a:endParaRPr lang="ru-RU" sz="120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54F9-E968-485F-AE7E-C40480C5003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Международный Зеленый Крест в год своего 20-летнего юбилея совместно с Международным независимым эколого-политологическим университетом (Академией МНЭПУ), Неправительственным экологическим фондом им. В.И. Вернадского и Международной экологической организацией «ГРИНЛАЙТ» провели 26-27 июня 2014 года в Москве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XX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Международную конференцию «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Экологическое образование для устойчивого развития: шаг в будущее»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которая состоялась в год завершения Декады ООН по Образованию для устойчивого развития (ОУР). Международное сообщество обобщает опыт и дает оценку со­зданных механизмов дальнейшего развития экологического образования для устой­чивого развития после 2014 года как в мировом, так и национальных масштабах. В русле этих процессов Россия подводит итоги Года охраны окружающей среды (2013), а страны СНГ – Года экологической культуры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54F9-E968-485F-AE7E-C40480C5003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0" dirty="0" smtClean="0"/>
              <a:t>Технологические платформы разрабатываются согласно Федеральной целевой программе «Исследования и разработки по приоритетным направлениям развития научно-технологического комплекса России на 2007—2013 годы».«</a:t>
            </a:r>
            <a:r>
              <a:rPr lang="ru-RU" dirty="0" smtClean="0"/>
              <a:t>Технологии экологического развития» — одна из 30 технологических платформ, развиваемых сегодня в России. Инициаторами ее создания стали Московский государственный университет имени М. В. Ломоносова, Российский государственный гидрометеорологический университет (РГГУ) и Национальный исследовательский университет «Высшая школа экономики», координирует проект Русское географическое общество. По своей сути эта технологическая платформа является уникальным и необходимым механизмом взаимодействия частного и государственного секторов для решения различных актуальных вопросов и проблем в области окружающей среды.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54F9-E968-485F-AE7E-C40480C5003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54F9-E968-485F-AE7E-C40480C5003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Отличным стимулом к формированию общекультурных компетенций  и выработке гражданской позиции будущих геоэкологов служит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документальный фильм «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(«Дом»).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создатели – французский режиссер Люк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Бессон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и фотожурналист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Ян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Артюс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Бертран, который получил мировую известность за проект «Земля, увиденная с неба», в 2011 году были награждены медалью имени В.И.Вернадского за вклад в устойчивое развитие. Они также стали лауреатами престижной российской Национальной экологической премии, учрежденной комитетом Госдумы РФ по природным ресурсам, природопользованию и экологии за привлечение внимания общественности к проблеме сохранения биосферы.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Фильм просмотрели миллионы людей в разных уголках планеты, он имел ошеломляющий успех. На его создание ушло 15 лет, в  основу положены несколько сотен тысяч  фотоснимков, сделанных с вертолета Яном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Артюсом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Бертраном в десятках странах мира, чтобы с высоты птичьего полета люди смогли увидеть захватывающую красоту нашего дома - Земли и осознать грандиозный масштаб бедствия, причиненного антропогенным воздействием. 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Начиная с 22 апреля 2009 года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 прогрессивное человечество отмечает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Международный день Матери-Земли.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 установлен 63-й сессией Генеральной Ассамблеи ООН, чтобы напомнить о Декларации РИО-92, где отмечено, что Земля и ее экосистемы являются нашим общим домом, обеспечивающим жизнь всем живущим на планете организмам.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54F9-E968-485F-AE7E-C40480C5003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54F9-E968-485F-AE7E-C40480C5003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37DF6-E473-4202-A786-DB1E89E3E236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доступна на русском языке по ссылке </a:t>
            </a:r>
            <a:r>
              <a:rPr lang="ru-RU" dirty="0" smtClean="0">
                <a:hlinkClick r:id="rId3"/>
              </a:rPr>
              <a:t>http://www.btslearning.com/app/ebs/symbiocity/ru/index.asp</a:t>
            </a:r>
            <a:endParaRPr lang="ru-RU" dirty="0" smtClean="0"/>
          </a:p>
          <a:p>
            <a:r>
              <a:rPr lang="ru-RU" dirty="0" smtClean="0"/>
              <a:t>Игра направлена на повышение осведомленности местных органов власти, обычных людей в области возможностей устойчивого развития и сценариев развития городов. Изначальные стартовые условия – город с населением 300.000 человек. Горизонт планирования – 30 лет. Перед игроком ставится две задачи – решить представленные проблемы города, максимизировать результат по трем показателям: экономическому, социальному и экологическому. Игроку дается 10 минут на решение задач.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54F9-E968-485F-AE7E-C40480C5003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05.12.15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05.12.15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05.12.15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05.12.15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05.12.15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05.12.15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05.12.15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05.12.15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05.12.15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05.12.15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05.12.15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05.12.15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/upload.wikimedia.org/wikipedia/ru/0/0e/MGOU_Herb.gif" TargetMode="External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yubov.chernyago@yandex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1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228600"/>
            <a:ext cx="7470648" cy="40386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Международная научно-практическая конференция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i="1" dirty="0" smtClean="0"/>
              <a:t>"Актуальные проблемы методики преподавания </a:t>
            </a:r>
            <a:br>
              <a:rPr lang="ru-RU" sz="2400" i="1" dirty="0" smtClean="0"/>
            </a:br>
            <a:r>
              <a:rPr lang="ru-RU" sz="2400" i="1" dirty="0" smtClean="0"/>
              <a:t>биологии, химии и экологии в школе и ВУЗе"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400" cap="all" dirty="0" smtClean="0"/>
              <a:t>БИОЛОГО-ХИМИЧЕСКИЙ ФАКУЛЬТЕТ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cap="all" dirty="0" smtClean="0"/>
              <a:t>Кафедра методики преподавания </a:t>
            </a:r>
            <a:br>
              <a:rPr lang="ru-RU" sz="1400" cap="all" dirty="0" smtClean="0"/>
            </a:br>
            <a:r>
              <a:rPr lang="ru-RU" sz="1400" cap="all" dirty="0" smtClean="0"/>
              <a:t>биологии, ХИМИИ и экологии</a:t>
            </a:r>
            <a:r>
              <a:rPr lang="ru-RU" sz="1400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854696" cy="2286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Подготовка профессиональных кадров 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области геоэкологии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как один из факторов устойчивого развития</a:t>
            </a:r>
          </a:p>
          <a:p>
            <a:pPr algn="l"/>
            <a:endParaRPr lang="ru-RU" sz="1800" dirty="0" smtClean="0"/>
          </a:p>
          <a:p>
            <a:pPr>
              <a:lnSpc>
                <a:spcPct val="90000"/>
              </a:lnSpc>
            </a:pPr>
            <a:r>
              <a:rPr lang="ru-RU" sz="1800" dirty="0" smtClean="0"/>
              <a:t> </a:t>
            </a:r>
            <a:r>
              <a:rPr lang="ru-RU" sz="1400" dirty="0" smtClean="0"/>
              <a:t>Черняго Любовь Сергеевна</a:t>
            </a:r>
          </a:p>
          <a:p>
            <a:pPr>
              <a:lnSpc>
                <a:spcPct val="90000"/>
              </a:lnSpc>
            </a:pPr>
            <a:r>
              <a:rPr lang="ru-RU" sz="1400" dirty="0" smtClean="0"/>
              <a:t>руководитель  Экспертного совета МОО «Экологический союз»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lyubov.chernyago@yandex.ru</a:t>
            </a:r>
            <a:endParaRPr lang="en-US" sz="1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 algn="l"/>
            <a:endParaRPr lang="ru-RU" sz="1800" dirty="0" smtClean="0"/>
          </a:p>
          <a:p>
            <a:endParaRPr lang="ru-RU" dirty="0"/>
          </a:p>
        </p:txBody>
      </p:sp>
      <p:pic>
        <p:nvPicPr>
          <p:cNvPr id="5122" name="Picture 2" descr="Файл:MGOU Herb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838200"/>
            <a:ext cx="1333500" cy="164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SymbioCity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–шведская модель устойчивого развития городов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симбиосит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037" y="1958181"/>
            <a:ext cx="7781925" cy="4343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4352"/>
            <a:ext cx="3581400" cy="11620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ДЕПАРТАМЕНТ РОСПРИРОДНАДЗОРА ПО ЦФО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52400" y="2057400"/>
            <a:ext cx="4038600" cy="4572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Стратегическая цель </a:t>
            </a:r>
          </a:p>
          <a:p>
            <a:r>
              <a:rPr lang="ru-RU" sz="1800" dirty="0" smtClean="0"/>
              <a:t>Федеральной службы по надзору в сфере природопользования: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обеспечение экологической и экономической безопасности;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соблюдение рационального, непрерывного, </a:t>
            </a:r>
            <a:r>
              <a:rPr lang="ru-RU" sz="1800" dirty="0" err="1" smtClean="0"/>
              <a:t>неистощительного</a:t>
            </a:r>
            <a:r>
              <a:rPr lang="ru-RU" sz="1800" dirty="0" smtClean="0"/>
              <a:t> природопользования;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сохранение всех компонентов окружающей среды от деградации и уничтожения</a:t>
            </a:r>
          </a:p>
          <a:p>
            <a:pPr>
              <a:buFont typeface="Arial" pitchFamily="34" charset="0"/>
              <a:buChar char="•"/>
            </a:pPr>
            <a:endParaRPr lang="ru-RU" sz="1800" dirty="0"/>
          </a:p>
        </p:txBody>
      </p:sp>
      <p:pic>
        <p:nvPicPr>
          <p:cNvPr id="11" name="Содержимое 10" descr="Росприроднадзор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91000" y="4038600"/>
            <a:ext cx="3048000" cy="2057400"/>
          </a:xfrm>
        </p:spPr>
      </p:pic>
      <p:pic>
        <p:nvPicPr>
          <p:cNvPr id="12" name="Содержимое 6" descr="росприроднадзо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400"/>
            <a:ext cx="838200" cy="838200"/>
          </a:xfrm>
          <a:prstGeom prst="rect">
            <a:avLst/>
          </a:prstGeom>
        </p:spPr>
      </p:pic>
      <p:pic>
        <p:nvPicPr>
          <p:cNvPr id="13" name="Содержимое 7" descr="Росприроднадзор3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914400"/>
            <a:ext cx="2743200" cy="2057400"/>
          </a:xfrm>
          <a:prstGeom prst="rect">
            <a:avLst/>
          </a:prstGeom>
        </p:spPr>
      </p:pic>
      <p:pic>
        <p:nvPicPr>
          <p:cNvPr id="14" name="Содержимое 9" descr="Росприроднадзор4jp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895600"/>
            <a:ext cx="27432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зеленая экономика3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1000" y="1905000"/>
            <a:ext cx="8305800" cy="4800600"/>
          </a:xfrm>
        </p:spPr>
      </p:pic>
      <p:sp>
        <p:nvSpPr>
          <p:cNvPr id="12" name="TextBox 11"/>
          <p:cNvSpPr txBox="1"/>
          <p:nvPr/>
        </p:nvSpPr>
        <p:spPr>
          <a:xfrm>
            <a:off x="381000" y="1219200"/>
            <a:ext cx="822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6600"/>
                </a:solidFill>
              </a:rPr>
              <a:t>БЛАГОДАРЮ ЗА ВНИМАНИЕ!</a:t>
            </a:r>
            <a:endParaRPr lang="ru-RU" sz="4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057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Основы государственной политики в области экологического развития Российской Федерации на период до 2030 года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81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Решение социально-экономических задач, обеспечивающих</a:t>
            </a:r>
            <a:r>
              <a:rPr lang="ru-RU" sz="2000" b="1" dirty="0" smtClean="0"/>
              <a:t> экологически ориентированный рост экономики</a:t>
            </a:r>
            <a:r>
              <a:rPr lang="ru-RU" sz="2000" dirty="0" smtClean="0"/>
              <a:t>, сохранение благоприятной окружающей среды, биологического разнообразия и природных ресурсов </a:t>
            </a:r>
            <a:r>
              <a:rPr lang="ru-RU" sz="2000" b="1" dirty="0" smtClean="0"/>
              <a:t>для удовлетворения потребностей нынешнего и будущих поколений, реализации права каждого человека на благоприятную окружающую среду,</a:t>
            </a:r>
            <a:r>
              <a:rPr lang="ru-RU" sz="2000" dirty="0" smtClean="0"/>
              <a:t> укрепления правопорядка в области охраны окружающей среды и обеспечения экологической безопасности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3399"/>
                </a:solidFill>
              </a:rPr>
              <a:t>Рекомендация Комитета Министров государствам-членам Совета Европы</a:t>
            </a:r>
            <a:r>
              <a:rPr lang="ru-RU" sz="1800" dirty="0" smtClean="0">
                <a:solidFill>
                  <a:srgbClr val="003399"/>
                </a:solidFill>
              </a:rPr>
              <a:t> </a:t>
            </a:r>
            <a:br>
              <a:rPr lang="ru-RU" sz="1800" dirty="0" smtClean="0">
                <a:solidFill>
                  <a:srgbClr val="003399"/>
                </a:solidFill>
              </a:rPr>
            </a:br>
            <a:r>
              <a:rPr lang="ru-RU" sz="1800" dirty="0" smtClean="0">
                <a:solidFill>
                  <a:srgbClr val="003399"/>
                </a:solidFill>
              </a:rPr>
              <a:t>об основополагающих принципах устойчивого пространственного развития Европейского континента (принята 30 января 2002 года)</a:t>
            </a:r>
            <a:br>
              <a:rPr lang="ru-RU" sz="1800" dirty="0" smtClean="0">
                <a:solidFill>
                  <a:srgbClr val="003399"/>
                </a:solidFill>
              </a:rPr>
            </a:br>
            <a:r>
              <a:rPr lang="ru-RU" sz="1500" b="1" dirty="0" smtClean="0"/>
              <a:t/>
            </a:r>
            <a:br>
              <a:rPr lang="ru-RU" sz="1500" b="1" dirty="0" smtClean="0"/>
            </a:br>
            <a:endParaRPr lang="ru-RU" sz="1300" dirty="0" smtClean="0">
              <a:solidFill>
                <a:srgbClr val="0070C0"/>
              </a:solidFill>
            </a:endParaRP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209800"/>
            <a:ext cx="3429000" cy="4495800"/>
          </a:xfrm>
          <a:noFill/>
        </p:spPr>
      </p:pic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286000"/>
            <a:ext cx="3962400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  </a:t>
            </a:r>
            <a:r>
              <a:rPr lang="ru-RU" sz="2400" b="1" dirty="0" smtClean="0"/>
              <a:t>Основополагающие принципы устойчивого пространственного развития Европейского континента: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 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i="1" dirty="0" smtClean="0"/>
              <a:t>    </a:t>
            </a:r>
            <a:r>
              <a:rPr lang="ru-RU" sz="2400" dirty="0" smtClean="0"/>
              <a:t>Экономическое и социальное развитие территории  в гармоничном сочетании с ее экологическими и культурными реалиями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Академик Н.Н.Моисеев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об устойчивом развитии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2133599"/>
            <a:ext cx="3733800" cy="457200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«Термин «</a:t>
            </a:r>
            <a:r>
              <a:rPr lang="ru-RU" dirty="0" err="1" smtClean="0"/>
              <a:t>sustainable</a:t>
            </a:r>
            <a:r>
              <a:rPr lang="ru-RU" dirty="0" smtClean="0"/>
              <a:t> </a:t>
            </a:r>
            <a:r>
              <a:rPr lang="ru-RU" dirty="0" err="1" smtClean="0"/>
              <a:t>development</a:t>
            </a:r>
            <a:r>
              <a:rPr lang="ru-RU" dirty="0" smtClean="0"/>
              <a:t>», который мы переводим как «устойчивое развитие», следует интерпретировать как СТРАТЕГИЮ перехода к такому состоянию природы и общества, которое мы можем характеризовать термином «</a:t>
            </a:r>
            <a:r>
              <a:rPr lang="ru-RU" dirty="0" err="1" smtClean="0"/>
              <a:t>коэволюция</a:t>
            </a:r>
            <a:r>
              <a:rPr lang="ru-RU" dirty="0" smtClean="0"/>
              <a:t>» или «эпоха ноосферы»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i="1" dirty="0" smtClean="0"/>
              <a:t>    </a:t>
            </a:r>
            <a:r>
              <a:rPr lang="ru-RU" sz="1600" dirty="0" smtClean="0"/>
              <a:t>Моисеев Н.Н. ≪Устойчивое развитие≫ </a:t>
            </a:r>
          </a:p>
          <a:p>
            <a:pPr algn="r">
              <a:buNone/>
            </a:pPr>
            <a:r>
              <a:rPr lang="ru-RU" sz="1600" dirty="0" smtClean="0"/>
              <a:t>      или ≪Стратегия переходного периода» </a:t>
            </a:r>
          </a:p>
          <a:p>
            <a:pPr algn="r">
              <a:buNone/>
            </a:pPr>
            <a:r>
              <a:rPr lang="ru-RU" sz="1600" dirty="0" smtClean="0"/>
              <a:t>     // Моисеев Н.Н. Заслон средневековью. </a:t>
            </a:r>
          </a:p>
          <a:p>
            <a:pPr algn="r">
              <a:buNone/>
            </a:pPr>
            <a:r>
              <a:rPr lang="ru-RU" sz="1600" dirty="0" smtClean="0"/>
              <a:t>     Сборник. —М.: </a:t>
            </a:r>
            <a:r>
              <a:rPr lang="ru-RU" sz="1600" dirty="0" err="1" smtClean="0"/>
              <a:t>Тайдекс</a:t>
            </a:r>
            <a:r>
              <a:rPr lang="ru-RU" sz="1600" dirty="0" smtClean="0"/>
              <a:t> Ко, 2003. — С. 297–298.</a:t>
            </a:r>
          </a:p>
        </p:txBody>
      </p:sp>
      <p:pic>
        <p:nvPicPr>
          <p:cNvPr id="5" name="Picture 6" descr="рио+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1828800"/>
            <a:ext cx="4724399" cy="42672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4800600" cy="17526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XX Международная конференция «Экологическое образование для устойчивого развития: шаг в будущее»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26-27 июня 2014 года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209801"/>
            <a:ext cx="4876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РЕКОМЕНДАЦИИ  КОНФЕРЕНЦИИ</a:t>
            </a:r>
          </a:p>
          <a:p>
            <a:pPr>
              <a:buNone/>
            </a:pPr>
            <a:r>
              <a:rPr lang="ru-RU" sz="1600" b="1" u="sng" dirty="0" smtClean="0"/>
              <a:t>Администрации Президента:</a:t>
            </a:r>
          </a:p>
          <a:p>
            <a:r>
              <a:rPr lang="ru-RU" sz="1600" b="1" dirty="0" smtClean="0"/>
              <a:t>Образовать координационный совет </a:t>
            </a:r>
            <a:r>
              <a:rPr lang="ru-RU" sz="1600" dirty="0" smtClean="0"/>
              <a:t>по формированию в Российской Федерации системы всеобщего, комплексного и непрерывного экологического образования для устойчивого развития </a:t>
            </a:r>
            <a:r>
              <a:rPr lang="ru-RU" sz="1600" b="1" dirty="0" smtClean="0"/>
              <a:t>с наделением полномочиями общественной экспертизы </a:t>
            </a:r>
            <a:r>
              <a:rPr lang="ru-RU" sz="1600" dirty="0" smtClean="0"/>
              <a:t>учебно-образовательных программ</a:t>
            </a:r>
          </a:p>
          <a:p>
            <a:pPr>
              <a:buNone/>
            </a:pPr>
            <a:r>
              <a:rPr lang="ru-RU" sz="1600" b="1" u="sng" dirty="0" smtClean="0"/>
              <a:t>Правительству РФ:</a:t>
            </a:r>
          </a:p>
          <a:p>
            <a:r>
              <a:rPr lang="ru-RU" sz="1600" dirty="0" smtClean="0"/>
              <a:t>Разработать и утвердить </a:t>
            </a:r>
            <a:r>
              <a:rPr lang="ru-RU" sz="1600" b="1" dirty="0" smtClean="0"/>
              <a:t>Национальную стратегию образования для устойчивого развития</a:t>
            </a:r>
            <a:r>
              <a:rPr lang="ru-RU" sz="1600" dirty="0" smtClean="0"/>
              <a:t> и план ее реализации</a:t>
            </a:r>
          </a:p>
          <a:p>
            <a:endParaRPr lang="ru-RU" dirty="0"/>
          </a:p>
        </p:txBody>
      </p:sp>
      <p:pic>
        <p:nvPicPr>
          <p:cNvPr id="6" name="Содержимое 5" descr="http://www.mnepu.ru/fl/list/3739/3829_m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143000"/>
            <a:ext cx="373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платформа (ТП)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«Технологии экологического развития» 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ТП </a:t>
            </a:r>
            <a:r>
              <a:rPr lang="ru-RU" dirty="0" smtClean="0"/>
              <a:t>– механизм взаимодействия частного и государственного секторов для решения различных актуальных вопросов и проблем в области окружающей среды.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Главные направления ТП: </a:t>
            </a:r>
          </a:p>
          <a:p>
            <a:r>
              <a:rPr lang="ru-RU" dirty="0" smtClean="0"/>
              <a:t>экологически безопасное производство </a:t>
            </a:r>
          </a:p>
          <a:p>
            <a:r>
              <a:rPr lang="ru-RU" dirty="0" smtClean="0"/>
              <a:t>экологически безопасное обращение с отходами</a:t>
            </a:r>
          </a:p>
          <a:p>
            <a:r>
              <a:rPr lang="ru-RU" dirty="0" smtClean="0"/>
              <a:t>мониторинг окружающей среды, чрезвычайных ситуаций природного и техногенного характера </a:t>
            </a:r>
          </a:p>
          <a:p>
            <a:r>
              <a:rPr lang="ru-RU" dirty="0" smtClean="0"/>
              <a:t>рациональное природопользование</a:t>
            </a:r>
          </a:p>
          <a:p>
            <a:r>
              <a:rPr lang="ru-RU" dirty="0" smtClean="0"/>
              <a:t>новые экологических стандарты качества жизни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ТП</a:t>
            </a:r>
            <a:r>
              <a:rPr lang="ru-RU" dirty="0" smtClean="0"/>
              <a:t> объединяет более 200 организаций: вузы, научно-исследовательские институты, проектные, консалтинговые, инжиниринговые компании, производственные предприятия, институты развития и фонды, органы государственной власти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8382000" cy="18288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ФГОС ВПО по направлению подготовки 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022 000»Экология и природопользование»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(бакалавр)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62000" y="2743200"/>
            <a:ext cx="3429000" cy="353552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1800" i="1" u="sng" dirty="0" smtClean="0"/>
              <a:t>  </a:t>
            </a:r>
            <a:r>
              <a:rPr lang="ru-RU" sz="2900" i="1" u="sng" dirty="0" smtClean="0"/>
              <a:t>Виды профессиональной деятельности</a:t>
            </a:r>
          </a:p>
          <a:p>
            <a:r>
              <a:rPr lang="ru-RU" dirty="0" smtClean="0"/>
              <a:t>научно-исследовательская,</a:t>
            </a:r>
          </a:p>
          <a:p>
            <a:r>
              <a:rPr lang="ru-RU" dirty="0" smtClean="0"/>
              <a:t>проектно-производственная, </a:t>
            </a:r>
          </a:p>
          <a:p>
            <a:r>
              <a:rPr lang="ru-RU" dirty="0" smtClean="0"/>
              <a:t>контрольно-ревизионная,</a:t>
            </a:r>
          </a:p>
          <a:p>
            <a:r>
              <a:rPr lang="ru-RU" dirty="0" smtClean="0"/>
              <a:t>административная,</a:t>
            </a:r>
          </a:p>
          <a:p>
            <a:r>
              <a:rPr lang="ru-RU" dirty="0" smtClean="0"/>
              <a:t>педагогическая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743199"/>
            <a:ext cx="4038600" cy="361172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i="1" u="sng" dirty="0" smtClean="0"/>
              <a:t>Общекультурные компетенции </a:t>
            </a:r>
          </a:p>
          <a:p>
            <a:r>
              <a:rPr lang="ru-RU" dirty="0" smtClean="0"/>
              <a:t>Понимать социальную значимость своей будущей профессии, обладать высокой мотивацией к выполнению профессиональной деятельности (ОК-3);</a:t>
            </a:r>
          </a:p>
          <a:p>
            <a:pPr>
              <a:buNone/>
            </a:pPr>
            <a:r>
              <a:rPr lang="ru-RU" sz="2900" i="1" u="sng" dirty="0" smtClean="0"/>
              <a:t>Компетенциями в области "Геоэкология":</a:t>
            </a:r>
          </a:p>
          <a:p>
            <a:r>
              <a:rPr lang="ru-RU" dirty="0" smtClean="0"/>
              <a:t>Знать и уметь решать глобальные и региональные </a:t>
            </a:r>
            <a:r>
              <a:rPr lang="ru-RU" dirty="0" err="1" smtClean="0"/>
              <a:t>геоэкологические</a:t>
            </a:r>
            <a:r>
              <a:rPr lang="ru-RU" dirty="0" smtClean="0"/>
              <a:t> проблемы; владеть методами </a:t>
            </a:r>
            <a:r>
              <a:rPr lang="ru-RU" dirty="0" err="1" smtClean="0"/>
              <a:t>ландшафтно-геоэкологического</a:t>
            </a:r>
            <a:r>
              <a:rPr lang="ru-RU" dirty="0" smtClean="0"/>
              <a:t> проектирования, мониторинга и экспертизы - (ПК-12);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4" descr="хоум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800600"/>
            <a:ext cx="2743200" cy="1905000"/>
          </a:xfrm>
          <a:prstGeom prst="rect">
            <a:avLst/>
          </a:prstGeom>
        </p:spPr>
      </p:pic>
      <p:pic>
        <p:nvPicPr>
          <p:cNvPr id="12" name="Содержимое 5" descr="хоум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800600"/>
            <a:ext cx="2667000" cy="1905000"/>
          </a:xfrm>
          <a:prstGeom prst="rect">
            <a:avLst/>
          </a:prstGeom>
        </p:spPr>
      </p:pic>
      <p:pic>
        <p:nvPicPr>
          <p:cNvPr id="13" name="Содержимое 8" descr="хоум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800600"/>
            <a:ext cx="2971800" cy="1905000"/>
          </a:xfrm>
          <a:prstGeom prst="rect">
            <a:avLst/>
          </a:prstGeom>
        </p:spPr>
      </p:pic>
      <p:pic>
        <p:nvPicPr>
          <p:cNvPr id="14" name="Содержимое 9" descr="хоум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819400"/>
            <a:ext cx="2771775" cy="1905000"/>
          </a:xfrm>
          <a:prstGeom prst="rect">
            <a:avLst/>
          </a:prstGeom>
        </p:spPr>
      </p:pic>
      <p:pic>
        <p:nvPicPr>
          <p:cNvPr id="15" name="Содержимое 11" descr="хоум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0"/>
            <a:ext cx="1371600" cy="1524000"/>
          </a:xfrm>
          <a:prstGeom prst="rect">
            <a:avLst/>
          </a:prstGeom>
        </p:spPr>
      </p:pic>
      <p:pic>
        <p:nvPicPr>
          <p:cNvPr id="18" name="Содержимое 20" descr="хоум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2819400"/>
            <a:ext cx="2971800" cy="1885950"/>
          </a:xfrm>
          <a:prstGeom prst="rect">
            <a:avLst/>
          </a:prstGeom>
        </p:spPr>
      </p:pic>
      <p:pic>
        <p:nvPicPr>
          <p:cNvPr id="19" name="Содержимое 22" descr="хоум1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28600"/>
            <a:ext cx="3200400" cy="2514600"/>
          </a:xfrm>
          <a:prstGeom prst="rect">
            <a:avLst/>
          </a:prstGeom>
        </p:spPr>
      </p:pic>
      <p:pic>
        <p:nvPicPr>
          <p:cNvPr id="20" name="Содержимое 23" descr="хоум1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2819400"/>
            <a:ext cx="2667000" cy="1905000"/>
          </a:xfrm>
          <a:prstGeom prst="rect">
            <a:avLst/>
          </a:prstGeom>
        </p:spPr>
      </p:pic>
      <p:pic>
        <p:nvPicPr>
          <p:cNvPr id="21" name="Содержимое 25" descr="хоум1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3400" y="152400"/>
            <a:ext cx="2971800" cy="1828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29000" y="1981200"/>
            <a:ext cx="556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22 апреля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Международный день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Матери-Земли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838200"/>
            <a:ext cx="6096000" cy="1524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6600"/>
                </a:solidFill>
              </a:rPr>
              <a:t>Комитет Госдумы РФ по природным ресурсам, </a:t>
            </a:r>
            <a:br>
              <a:rPr lang="ru-RU" sz="1600" dirty="0" smtClean="0">
                <a:solidFill>
                  <a:srgbClr val="006600"/>
                </a:solidFill>
              </a:rPr>
            </a:br>
            <a:r>
              <a:rPr lang="ru-RU" sz="1600" dirty="0" smtClean="0">
                <a:solidFill>
                  <a:srgbClr val="006600"/>
                </a:solidFill>
              </a:rPr>
              <a:t>природопользованию и экологии</a:t>
            </a:r>
            <a:r>
              <a:rPr lang="ru-RU" sz="2200" dirty="0" smtClean="0">
                <a:solidFill>
                  <a:srgbClr val="006600"/>
                </a:solidFill>
              </a:rPr>
              <a:t/>
            </a:r>
            <a:br>
              <a:rPr lang="ru-RU" sz="22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Парламентские слушания на тему: 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«Лесная политика России: взгляд в будущее»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1400" i="1" dirty="0" smtClean="0">
                <a:solidFill>
                  <a:srgbClr val="006600"/>
                </a:solidFill>
              </a:rPr>
              <a:t>20.05.2013 год</a:t>
            </a:r>
            <a:endParaRPr lang="ru-RU" sz="1400" i="1" dirty="0">
              <a:solidFill>
                <a:srgbClr val="006600"/>
              </a:solidFill>
            </a:endParaRPr>
          </a:p>
        </p:txBody>
      </p:sp>
      <p:pic>
        <p:nvPicPr>
          <p:cNvPr id="4" name="Содержимое 3" descr="слайд по лесам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" y="2514600"/>
            <a:ext cx="4648200" cy="3581400"/>
          </a:xfrm>
        </p:spPr>
      </p:pic>
      <p:pic>
        <p:nvPicPr>
          <p:cNvPr id="7" name="Содержимое 6" descr="Слайд по лесам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81600" y="3200400"/>
            <a:ext cx="3962400" cy="3505200"/>
          </a:xfrm>
        </p:spPr>
      </p:pic>
      <p:pic>
        <p:nvPicPr>
          <p:cNvPr id="8" name="Picture 27" descr="151996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1430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Десятилетие ООН образования в интересах устойчивого развития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Российско-шведский проект «Образование для устойчивого развития»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920084"/>
            <a:ext cx="4343400" cy="470931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300" i="1" dirty="0" smtClean="0"/>
          </a:p>
          <a:p>
            <a:pPr eaLnBrk="1" hangingPunct="1">
              <a:lnSpc>
                <a:spcPct val="80000"/>
              </a:lnSpc>
            </a:pPr>
            <a:endParaRPr lang="ru-RU" sz="13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300" dirty="0" smtClean="0"/>
              <a:t>Российско-шведский семинар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300" dirty="0" smtClean="0"/>
              <a:t>для преподавателей высшей школы, заинтересованных в эффективной  реализации идеологии устойчивого развития в сфере образования</a:t>
            </a:r>
            <a:endParaRPr lang="ru-RU" sz="13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3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«Зелёная экономика»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в глобальной повестке: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от Стокгольма до </a:t>
            </a:r>
            <a:r>
              <a:rPr lang="ru-RU" sz="2400" b="1" dirty="0" err="1" smtClean="0">
                <a:solidFill>
                  <a:srgbClr val="006600"/>
                </a:solidFill>
              </a:rPr>
              <a:t>Рио</a:t>
            </a:r>
            <a:r>
              <a:rPr lang="ru-RU" sz="2400" b="1" dirty="0" smtClean="0">
                <a:solidFill>
                  <a:srgbClr val="006600"/>
                </a:solidFill>
              </a:rPr>
              <a:t>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300" dirty="0" smtClean="0"/>
              <a:t>                   </a:t>
            </a:r>
            <a:r>
              <a:rPr lang="ru-RU" sz="1300" i="1" dirty="0" smtClean="0"/>
              <a:t>Москва, МГУ имени М.В. Ломоносова,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300" i="1" dirty="0" smtClean="0"/>
              <a:t>24-26 апреля 2012 г.</a:t>
            </a:r>
            <a:endParaRPr lang="ru-RU" sz="13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3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3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 dirty="0" smtClean="0"/>
              <a:t>        Цель семинара</a:t>
            </a:r>
            <a:r>
              <a:rPr lang="ru-RU" sz="1300" dirty="0" smtClean="0"/>
              <a:t> – содействие росту потенциала российского образовательного сообщества в условиях перехода к «зеленой» экономике в преддверии Конференции ООН по УР «Рио+20» за счет освоения достижений Швеции и других передовых в рассматриваемом отношении стран и регионов мира </a:t>
            </a:r>
          </a:p>
        </p:txBody>
      </p:sp>
      <p:pic>
        <p:nvPicPr>
          <p:cNvPr id="7" name="Содержимое 6" descr="зеленая экономика2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28800"/>
            <a:ext cx="4343400" cy="35814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771</TotalTime>
  <Words>1168</Words>
  <Application>Microsoft Macintosh PowerPoint</Application>
  <PresentationFormat>Экран (4:3)</PresentationFormat>
  <Paragraphs>100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Международная научно-практическая конференция   "Актуальные проблемы методики преподавания  биологии, химии и экологии в школе и ВУЗе"   БИОЛОГО-ХИМИЧЕСКИЙ ФАКУЛЬТЕТ Кафедра методики преподавания  биологии, ХИМИИ и экологии    </vt:lpstr>
      <vt:lpstr>Рекомендация Комитета Министров государствам-членам Совета Европы  об основополагающих принципах устойчивого пространственного развития Европейского континента (принята 30 января 2002 года)  </vt:lpstr>
      <vt:lpstr>Академик Н.Н.Моисеев  об устойчивом развитии</vt:lpstr>
      <vt:lpstr>XX Международная конференция «Экологическое образование для устойчивого развития: шаг в будущее»  26-27 июня 2014 года </vt:lpstr>
      <vt:lpstr>Технологическая платформа (ТП) «Технологии экологического развития» </vt:lpstr>
      <vt:lpstr>    ФГОС ВПО по направлению подготовки  022 000»Экология и природопользование» (бакалавр) </vt:lpstr>
      <vt:lpstr>Презентация PowerPoint</vt:lpstr>
      <vt:lpstr>Комитет Госдумы РФ по природным ресурсам,  природопользованию и экологии Парламентские слушания на тему:  «Лесная политика России: взгляд в будущее» 20.05.2013 год</vt:lpstr>
      <vt:lpstr>Десятилетие ООН образования в интересах устойчивого развития Российско-шведский проект «Образование для устойчивого развития»  </vt:lpstr>
      <vt:lpstr>SymbioCity –шведская модель устойчивого развития городов</vt:lpstr>
      <vt:lpstr>ДЕПАРТАМЕНТ РОСПРИРОДНАДЗОРА ПО ЦФО </vt:lpstr>
      <vt:lpstr>Презентация PowerPoint</vt:lpstr>
      <vt:lpstr>Основы государственной политики в области экологического развития Российской Федерации на период до 2030 года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Ludmila Popova</cp:lastModifiedBy>
  <cp:revision>104</cp:revision>
  <dcterms:modified xsi:type="dcterms:W3CDTF">2015-12-05T18:56:19Z</dcterms:modified>
</cp:coreProperties>
</file>